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31"/>
  </p:notesMasterIdLst>
  <p:sldIdLst>
    <p:sldId id="256" r:id="rId2"/>
    <p:sldId id="258" r:id="rId3"/>
    <p:sldId id="259" r:id="rId4"/>
    <p:sldId id="260" r:id="rId5"/>
    <p:sldId id="294" r:id="rId6"/>
    <p:sldId id="261" r:id="rId7"/>
    <p:sldId id="282" r:id="rId8"/>
    <p:sldId id="277" r:id="rId9"/>
    <p:sldId id="276" r:id="rId10"/>
    <p:sldId id="278" r:id="rId11"/>
    <p:sldId id="279" r:id="rId12"/>
    <p:sldId id="280" r:id="rId13"/>
    <p:sldId id="281" r:id="rId14"/>
    <p:sldId id="267" r:id="rId15"/>
    <p:sldId id="273" r:id="rId16"/>
    <p:sldId id="275" r:id="rId17"/>
    <p:sldId id="291" r:id="rId18"/>
    <p:sldId id="292" r:id="rId19"/>
    <p:sldId id="268" r:id="rId20"/>
    <p:sldId id="284" r:id="rId21"/>
    <p:sldId id="288" r:id="rId22"/>
    <p:sldId id="289" r:id="rId23"/>
    <p:sldId id="286" r:id="rId24"/>
    <p:sldId id="269" r:id="rId25"/>
    <p:sldId id="271" r:id="rId26"/>
    <p:sldId id="272" r:id="rId27"/>
    <p:sldId id="295" r:id="rId28"/>
    <p:sldId id="293" r:id="rId29"/>
    <p:sldId id="25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92E8E-4C60-4F91-9D86-5E51B805BFAA}" type="datetimeFigureOut">
              <a:rPr lang="en-US" smtClean="0"/>
              <a:t>3/3/2019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F6F4C-0271-4370-B7A8-500DE73B3567}" type="slidenum">
              <a:rPr lang="en-US" smtClean="0"/>
              <a:t>‹#›</a:t>
            </a:fld>
            <a:endParaRPr lang="en-US"/>
          </a:p>
        </p:txBody>
      </p:sp>
    </p:spTree>
    <p:extLst>
      <p:ext uri="{BB962C8B-B14F-4D97-AF65-F5344CB8AC3E}">
        <p14:creationId xmlns:p14="http://schemas.microsoft.com/office/powerpoint/2010/main" val="43576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Bryan et al. (2014) developed a procedure for sampling microbial aerosols using a sounding balloon. They demonstrated that this method is capable of sampling microbial aerosols but did not determine the variation in the species sampled with </a:t>
            </a:r>
            <a:r>
              <a:rPr lang="en-CA" err="1"/>
              <a:t>altitidude</a:t>
            </a:r>
            <a:r>
              <a:rPr lang="en-CA"/>
              <a:t>.  </a:t>
            </a:r>
            <a:endParaRPr lang="en-US"/>
          </a:p>
        </p:txBody>
      </p:sp>
      <p:sp>
        <p:nvSpPr>
          <p:cNvPr id="4" name="Slide Number Placeholder 3"/>
          <p:cNvSpPr>
            <a:spLocks noGrp="1"/>
          </p:cNvSpPr>
          <p:nvPr>
            <p:ph type="sldNum" sz="quarter" idx="5"/>
          </p:nvPr>
        </p:nvSpPr>
        <p:spPr/>
        <p:txBody>
          <a:bodyPr/>
          <a:lstStyle/>
          <a:p>
            <a:fld id="{2A7F6F4C-0271-4370-B7A8-500DE73B3567}" type="slidenum">
              <a:rPr lang="en-US" smtClean="0"/>
              <a:t>3</a:t>
            </a:fld>
            <a:endParaRPr lang="en-US"/>
          </a:p>
        </p:txBody>
      </p:sp>
    </p:spTree>
    <p:extLst>
      <p:ext uri="{BB962C8B-B14F-4D97-AF65-F5344CB8AC3E}">
        <p14:creationId xmlns:p14="http://schemas.microsoft.com/office/powerpoint/2010/main" val="322102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Partially a concept study based on the work of Bryan et al. (2014) who first developed the balloon based method for sampling microbial aerosols. Our objective is to use this technique to sample microbial aerosols and then later characterize them and document changes with altitude</a:t>
            </a:r>
          </a:p>
        </p:txBody>
      </p:sp>
      <p:sp>
        <p:nvSpPr>
          <p:cNvPr id="4" name="Slide Number Placeholder 3"/>
          <p:cNvSpPr>
            <a:spLocks noGrp="1"/>
          </p:cNvSpPr>
          <p:nvPr>
            <p:ph type="sldNum" sz="quarter" idx="5"/>
          </p:nvPr>
        </p:nvSpPr>
        <p:spPr/>
        <p:txBody>
          <a:bodyPr/>
          <a:lstStyle/>
          <a:p>
            <a:fld id="{2A7F6F4C-0271-4370-B7A8-500DE73B3567}" type="slidenum">
              <a:rPr lang="en-US" smtClean="0"/>
              <a:t>4</a:t>
            </a:fld>
            <a:endParaRPr lang="en-US"/>
          </a:p>
        </p:txBody>
      </p:sp>
    </p:spTree>
    <p:extLst>
      <p:ext uri="{BB962C8B-B14F-4D97-AF65-F5344CB8AC3E}">
        <p14:creationId xmlns:p14="http://schemas.microsoft.com/office/powerpoint/2010/main" val="970367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47016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33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7646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0283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4230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0716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3064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2643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0612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1343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877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90646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02602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6274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7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6437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46CE7D5-CF57-46EF-B807-FDD0502418D4}" type="datetimeFigureOut">
              <a:rPr lang="en-US" smtClean="0"/>
              <a:t>3/3/2019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59178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46CE7D5-CF57-46EF-B807-FDD0502418D4}" type="datetimeFigureOut">
              <a:rPr lang="en-US" smtClean="0"/>
              <a:t>3/3/2019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330711020"/>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439A14-D6C2-4057-ABE4-4B78FDA6D54E}"/>
              </a:ext>
            </a:extLst>
          </p:cNvPr>
          <p:cNvSpPr/>
          <p:nvPr/>
        </p:nvSpPr>
        <p:spPr>
          <a:xfrm>
            <a:off x="-315223" y="1517890"/>
            <a:ext cx="12905116" cy="4134927"/>
          </a:xfrm>
          <a:prstGeom prst="rect">
            <a:avLst/>
          </a:prstGeom>
          <a:solidFill>
            <a:schemeClr val="tx1"/>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bject&#10;&#10;Description generated with high confidence">
            <a:extLst>
              <a:ext uri="{FF2B5EF4-FFF2-40B4-BE49-F238E27FC236}">
                <a16:creationId xmlns:a16="http://schemas.microsoft.com/office/drawing/2014/main" id="{637F522E-B3B5-4047-88C0-BCCA17759548}"/>
              </a:ext>
            </a:extLst>
          </p:cNvPr>
          <p:cNvPicPr>
            <a:picLocks noChangeAspect="1"/>
          </p:cNvPicPr>
          <p:nvPr/>
        </p:nvPicPr>
        <p:blipFill rotWithShape="1">
          <a:blip r:embed="rId2"/>
          <a:srcRect t="3642" r="326" b="6954"/>
          <a:stretch/>
        </p:blipFill>
        <p:spPr>
          <a:xfrm>
            <a:off x="3951710" y="1649882"/>
            <a:ext cx="4389256" cy="3875324"/>
          </a:xfrm>
          <a:prstGeom prst="rect">
            <a:avLst/>
          </a:prstGeom>
        </p:spPr>
      </p:pic>
      <p:sp>
        <p:nvSpPr>
          <p:cNvPr id="7" name="TextBox 6">
            <a:extLst>
              <a:ext uri="{FF2B5EF4-FFF2-40B4-BE49-F238E27FC236}">
                <a16:creationId xmlns:a16="http://schemas.microsoft.com/office/drawing/2014/main" id="{A68ED993-772B-45B5-95B6-6F7C43B8D3C0}"/>
              </a:ext>
            </a:extLst>
          </p:cNvPr>
          <p:cNvSpPr txBox="1"/>
          <p:nvPr/>
        </p:nvSpPr>
        <p:spPr>
          <a:xfrm>
            <a:off x="1272935" y="252143"/>
            <a:ext cx="9658708"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Western University </a:t>
            </a:r>
            <a:endParaRPr lang="en-US" sz="3600">
              <a:latin typeface="Microsoft JhengHei"/>
              <a:ea typeface="Microsoft JhengHei"/>
              <a:cs typeface="Calibri"/>
            </a:endParaRPr>
          </a:p>
          <a:p>
            <a:pPr algn="ctr"/>
            <a:r>
              <a:rPr lang="en-US" sz="3600" b="1">
                <a:latin typeface="Microsoft JhengHei"/>
                <a:ea typeface="Microsoft JhengHei"/>
              </a:rPr>
              <a:t>High-Altitude Balloon (HAB) Experiment</a:t>
            </a:r>
            <a:endParaRPr lang="en-US" sz="3600">
              <a:latin typeface="Microsoft JhengHei"/>
              <a:ea typeface="Microsoft JhengHei"/>
            </a:endParaRPr>
          </a:p>
          <a:p>
            <a:pPr algn="l"/>
            <a:endParaRPr lang="en-US">
              <a:cs typeface="Calibri"/>
            </a:endParaRPr>
          </a:p>
        </p:txBody>
      </p:sp>
      <p:sp>
        <p:nvSpPr>
          <p:cNvPr id="10" name="TextBox 9">
            <a:extLst>
              <a:ext uri="{FF2B5EF4-FFF2-40B4-BE49-F238E27FC236}">
                <a16:creationId xmlns:a16="http://schemas.microsoft.com/office/drawing/2014/main" id="{D272AC21-B52C-4B8C-BBE6-19EAC4EC308F}"/>
              </a:ext>
            </a:extLst>
          </p:cNvPr>
          <p:cNvSpPr txBox="1"/>
          <p:nvPr/>
        </p:nvSpPr>
        <p:spPr>
          <a:xfrm>
            <a:off x="224287" y="5773947"/>
            <a:ext cx="11743426"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Microsoft JhengHei"/>
                <a:cs typeface="Segoe UI"/>
              </a:rPr>
              <a:t>A student led research project from the </a:t>
            </a:r>
            <a:endParaRPr lang="en-US" sz="2400"/>
          </a:p>
          <a:p>
            <a:pPr algn="ctr"/>
            <a:r>
              <a:rPr lang="en-US" sz="2400" i="1">
                <a:latin typeface="Microsoft JhengHei"/>
                <a:cs typeface="Segoe UI"/>
              </a:rPr>
              <a:t>Centre for Planetary Sciences and Exploration (CPSX)</a:t>
            </a:r>
            <a:endParaRPr lang="en-US" sz="2400">
              <a:cs typeface="Segoe U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System Specifications: Actuators</a:t>
            </a:r>
            <a:endParaRPr lang="en-US"/>
          </a:p>
          <a:p>
            <a:pPr algn="l"/>
            <a:endParaRPr lang="en-US">
              <a:cs typeface="Calibri"/>
            </a:endParaRPr>
          </a:p>
        </p:txBody>
      </p:sp>
      <p:sp>
        <p:nvSpPr>
          <p:cNvPr id="5" name="TextBox 4">
            <a:extLst>
              <a:ext uri="{FF2B5EF4-FFF2-40B4-BE49-F238E27FC236}">
                <a16:creationId xmlns:a16="http://schemas.microsoft.com/office/drawing/2014/main" id="{4D905E4D-F6FE-47B4-AB33-CA54077ECF3E}"/>
              </a:ext>
            </a:extLst>
          </p:cNvPr>
          <p:cNvSpPr txBox="1"/>
          <p:nvPr/>
        </p:nvSpPr>
        <p:spPr>
          <a:xfrm>
            <a:off x="523103" y="2534508"/>
            <a:ext cx="5447956"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t>Actuonix</a:t>
            </a:r>
            <a:r>
              <a:rPr lang="en-US"/>
              <a:t> P16 Linear Actuator</a:t>
            </a:r>
          </a:p>
          <a:p>
            <a:pPr marL="285750" indent="-285750">
              <a:buFont typeface="Arial"/>
              <a:buChar char="•"/>
            </a:pPr>
            <a:r>
              <a:rPr lang="en-US"/>
              <a:t>50mm movement</a:t>
            </a:r>
          </a:p>
          <a:p>
            <a:pPr marL="285750" indent="-285750">
              <a:buFont typeface="Arial"/>
              <a:buChar char="•"/>
            </a:pPr>
            <a:r>
              <a:rPr lang="en-US"/>
              <a:t>256:1 Gear ratio</a:t>
            </a:r>
          </a:p>
          <a:p>
            <a:pPr marL="285750" indent="-285750">
              <a:buFont typeface="Arial"/>
              <a:buChar char="•"/>
            </a:pPr>
            <a:r>
              <a:rPr lang="en-US"/>
              <a:t>12V Input</a:t>
            </a:r>
          </a:p>
          <a:p>
            <a:pPr marL="285750" indent="-285750">
              <a:buFont typeface="Arial"/>
              <a:buChar char="•"/>
            </a:pPr>
            <a:r>
              <a:rPr lang="en-US"/>
              <a:t>Positional Feedback</a:t>
            </a:r>
          </a:p>
          <a:p>
            <a:pPr marL="285750" indent="-285750">
              <a:buFont typeface="Arial"/>
              <a:buChar char="•"/>
            </a:pPr>
            <a:r>
              <a:rPr lang="en-US"/>
              <a:t>Interface: H-Bridge Controller, Analogue Output to OBC, </a:t>
            </a:r>
            <a:r>
              <a:rPr lang="en-US" err="1"/>
              <a:t>V</a:t>
            </a:r>
            <a:r>
              <a:rPr lang="en-US" sz="1100" err="1"/>
              <a:t>ref</a:t>
            </a:r>
            <a:r>
              <a:rPr lang="en-US"/>
              <a:t> from OBC</a:t>
            </a:r>
          </a:p>
          <a:p>
            <a:pPr marL="285750" indent="-285750">
              <a:buFont typeface="Arial"/>
              <a:buChar char="•"/>
            </a:pPr>
            <a:r>
              <a:rPr lang="en-US"/>
              <a:t>Operating Temperature: -10°C to 50°C</a:t>
            </a:r>
          </a:p>
        </p:txBody>
      </p:sp>
      <p:pic>
        <p:nvPicPr>
          <p:cNvPr id="6" name="Picture 8" descr="A close up of a device&#10;&#10;Description generated with high confidence">
            <a:extLst>
              <a:ext uri="{FF2B5EF4-FFF2-40B4-BE49-F238E27FC236}">
                <a16:creationId xmlns:a16="http://schemas.microsoft.com/office/drawing/2014/main" id="{38872159-8E95-496C-9862-7EB192B06C49}"/>
              </a:ext>
            </a:extLst>
          </p:cNvPr>
          <p:cNvPicPr>
            <a:picLocks noChangeAspect="1"/>
          </p:cNvPicPr>
          <p:nvPr/>
        </p:nvPicPr>
        <p:blipFill>
          <a:blip r:embed="rId2"/>
          <a:stretch>
            <a:fillRect/>
          </a:stretch>
        </p:blipFill>
        <p:spPr>
          <a:xfrm>
            <a:off x="523103" y="1169944"/>
            <a:ext cx="5029199" cy="1264166"/>
          </a:xfrm>
          <a:prstGeom prst="rect">
            <a:avLst/>
          </a:prstGeom>
        </p:spPr>
      </p:pic>
      <p:pic>
        <p:nvPicPr>
          <p:cNvPr id="11" name="Picture 11" descr="A circuit board&#10;&#10;Description generated with very high confidence">
            <a:extLst>
              <a:ext uri="{FF2B5EF4-FFF2-40B4-BE49-F238E27FC236}">
                <a16:creationId xmlns:a16="http://schemas.microsoft.com/office/drawing/2014/main" id="{E40D0933-D1C6-4262-A75C-1F0F199E1191}"/>
              </a:ext>
            </a:extLst>
          </p:cNvPr>
          <p:cNvPicPr>
            <a:picLocks noChangeAspect="1"/>
          </p:cNvPicPr>
          <p:nvPr/>
        </p:nvPicPr>
        <p:blipFill>
          <a:blip r:embed="rId3"/>
          <a:stretch>
            <a:fillRect/>
          </a:stretch>
        </p:blipFill>
        <p:spPr>
          <a:xfrm>
            <a:off x="7484534" y="1239210"/>
            <a:ext cx="3742267" cy="3492183"/>
          </a:xfrm>
          <a:prstGeom prst="rect">
            <a:avLst/>
          </a:prstGeom>
        </p:spPr>
      </p:pic>
      <p:sp>
        <p:nvSpPr>
          <p:cNvPr id="13" name="TextBox 12">
            <a:extLst>
              <a:ext uri="{FF2B5EF4-FFF2-40B4-BE49-F238E27FC236}">
                <a16:creationId xmlns:a16="http://schemas.microsoft.com/office/drawing/2014/main" id="{4A4AE02F-5A76-4CC6-B9E5-7BFFEA41966F}"/>
              </a:ext>
            </a:extLst>
          </p:cNvPr>
          <p:cNvSpPr txBox="1"/>
          <p:nvPr/>
        </p:nvSpPr>
        <p:spPr>
          <a:xfrm>
            <a:off x="6845414" y="4724171"/>
            <a:ext cx="5447956"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L298 Dual Channel H-Bridge Controller</a:t>
            </a:r>
          </a:p>
          <a:p>
            <a:pPr marL="285750" indent="-285750">
              <a:buFont typeface="Arial"/>
              <a:buChar char="•"/>
            </a:pPr>
            <a:r>
              <a:rPr lang="en-US"/>
              <a:t>Receives 12V input and outputs to two Actuators with direction control</a:t>
            </a:r>
          </a:p>
          <a:p>
            <a:pPr marL="285750" indent="-285750">
              <a:buFont typeface="Arial"/>
              <a:buChar char="•"/>
            </a:pPr>
            <a:r>
              <a:rPr lang="en-US"/>
              <a:t>Interface: GPIO, V</a:t>
            </a:r>
            <a:r>
              <a:rPr lang="en-US" sz="1100"/>
              <a:t>in</a:t>
            </a:r>
            <a:r>
              <a:rPr lang="en-US"/>
              <a:t> from voltage regulator</a:t>
            </a:r>
          </a:p>
        </p:txBody>
      </p:sp>
    </p:spTree>
    <p:extLst>
      <p:ext uri="{BB962C8B-B14F-4D97-AF65-F5344CB8AC3E}">
        <p14:creationId xmlns:p14="http://schemas.microsoft.com/office/powerpoint/2010/main" val="1086171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System Specifications: Essentials</a:t>
            </a:r>
            <a:endParaRPr lang="en-US">
              <a:latin typeface="Century Gothic" panose="020B0502020202020204"/>
              <a:ea typeface="Microsoft JhengHei"/>
            </a:endParaRPr>
          </a:p>
          <a:p>
            <a:endParaRPr lang="en-US">
              <a:latin typeface="Century Gothic" panose="020B0502020202020204"/>
              <a:ea typeface="Microsoft JhengHei"/>
              <a:cs typeface="Calibri"/>
            </a:endParaRPr>
          </a:p>
        </p:txBody>
      </p:sp>
      <p:pic>
        <p:nvPicPr>
          <p:cNvPr id="2" name="Picture 3" descr="A circuit board&#10;&#10;Description generated with high confidence">
            <a:extLst>
              <a:ext uri="{FF2B5EF4-FFF2-40B4-BE49-F238E27FC236}">
                <a16:creationId xmlns:a16="http://schemas.microsoft.com/office/drawing/2014/main" id="{4450B5D0-CF72-448C-B5AF-BE6456A5CC01}"/>
              </a:ext>
            </a:extLst>
          </p:cNvPr>
          <p:cNvPicPr>
            <a:picLocks noChangeAspect="1"/>
          </p:cNvPicPr>
          <p:nvPr/>
        </p:nvPicPr>
        <p:blipFill>
          <a:blip r:embed="rId2"/>
          <a:stretch>
            <a:fillRect/>
          </a:stretch>
        </p:blipFill>
        <p:spPr>
          <a:xfrm>
            <a:off x="825157" y="1492678"/>
            <a:ext cx="2743200" cy="2115239"/>
          </a:xfrm>
          <a:prstGeom prst="rect">
            <a:avLst/>
          </a:prstGeom>
        </p:spPr>
      </p:pic>
      <p:sp>
        <p:nvSpPr>
          <p:cNvPr id="7" name="TextBox 6">
            <a:extLst>
              <a:ext uri="{FF2B5EF4-FFF2-40B4-BE49-F238E27FC236}">
                <a16:creationId xmlns:a16="http://schemas.microsoft.com/office/drawing/2014/main" id="{EE76CB97-AD5A-4119-8CFC-81B82F464DA0}"/>
              </a:ext>
            </a:extLst>
          </p:cNvPr>
          <p:cNvSpPr txBox="1"/>
          <p:nvPr/>
        </p:nvSpPr>
        <p:spPr>
          <a:xfrm>
            <a:off x="825157" y="3811372"/>
            <a:ext cx="3361038"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12V, 2.2A Voltage Regulator</a:t>
            </a:r>
          </a:p>
          <a:p>
            <a:pPr marL="285750" indent="-285750">
              <a:buFont typeface="Arial"/>
              <a:buChar char="•"/>
            </a:pPr>
            <a:r>
              <a:rPr lang="en-US"/>
              <a:t>Outputs Power to the H-Bridge Controllers, and the Flight Computer</a:t>
            </a:r>
          </a:p>
        </p:txBody>
      </p:sp>
      <p:pic>
        <p:nvPicPr>
          <p:cNvPr id="8" name="Picture 9" descr="A close up of a sign&#10;&#10;Description generated with very high confidence">
            <a:extLst>
              <a:ext uri="{FF2B5EF4-FFF2-40B4-BE49-F238E27FC236}">
                <a16:creationId xmlns:a16="http://schemas.microsoft.com/office/drawing/2014/main" id="{5B9140CC-6762-421B-AAE0-3025218EB4B4}"/>
              </a:ext>
            </a:extLst>
          </p:cNvPr>
          <p:cNvPicPr>
            <a:picLocks noChangeAspect="1"/>
          </p:cNvPicPr>
          <p:nvPr/>
        </p:nvPicPr>
        <p:blipFill>
          <a:blip r:embed="rId3"/>
          <a:stretch>
            <a:fillRect/>
          </a:stretch>
        </p:blipFill>
        <p:spPr>
          <a:xfrm>
            <a:off x="5073221" y="1495939"/>
            <a:ext cx="2457450" cy="1847850"/>
          </a:xfrm>
          <a:prstGeom prst="rect">
            <a:avLst/>
          </a:prstGeom>
        </p:spPr>
      </p:pic>
      <p:sp>
        <p:nvSpPr>
          <p:cNvPr id="14" name="TextBox 13">
            <a:extLst>
              <a:ext uri="{FF2B5EF4-FFF2-40B4-BE49-F238E27FC236}">
                <a16:creationId xmlns:a16="http://schemas.microsoft.com/office/drawing/2014/main" id="{C7E160F2-3035-4532-87A8-6669D818466E}"/>
              </a:ext>
            </a:extLst>
          </p:cNvPr>
          <p:cNvSpPr txBox="1"/>
          <p:nvPr/>
        </p:nvSpPr>
        <p:spPr>
          <a:xfrm>
            <a:off x="4607467" y="3412982"/>
            <a:ext cx="2990335"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MicroSD card for data logging on the ethernet shield</a:t>
            </a:r>
          </a:p>
        </p:txBody>
      </p:sp>
      <p:pic>
        <p:nvPicPr>
          <p:cNvPr id="12" name="Picture 14">
            <a:extLst>
              <a:ext uri="{FF2B5EF4-FFF2-40B4-BE49-F238E27FC236}">
                <a16:creationId xmlns:a16="http://schemas.microsoft.com/office/drawing/2014/main" id="{158EBECD-75E6-4A93-8382-309DE9B6F4CA}"/>
              </a:ext>
            </a:extLst>
          </p:cNvPr>
          <p:cNvPicPr>
            <a:picLocks noChangeAspect="1"/>
          </p:cNvPicPr>
          <p:nvPr/>
        </p:nvPicPr>
        <p:blipFill>
          <a:blip r:embed="rId4"/>
          <a:stretch>
            <a:fillRect/>
          </a:stretch>
        </p:blipFill>
        <p:spPr>
          <a:xfrm>
            <a:off x="8863913" y="1426351"/>
            <a:ext cx="2743200" cy="2467567"/>
          </a:xfrm>
          <a:prstGeom prst="rect">
            <a:avLst/>
          </a:prstGeom>
        </p:spPr>
      </p:pic>
      <p:sp>
        <p:nvSpPr>
          <p:cNvPr id="16" name="TextBox 15">
            <a:extLst>
              <a:ext uri="{FF2B5EF4-FFF2-40B4-BE49-F238E27FC236}">
                <a16:creationId xmlns:a16="http://schemas.microsoft.com/office/drawing/2014/main" id="{C090C626-85F1-4B78-9925-152C71A3BA6E}"/>
              </a:ext>
            </a:extLst>
          </p:cNvPr>
          <p:cNvSpPr txBox="1"/>
          <p:nvPr/>
        </p:nvSpPr>
        <p:spPr>
          <a:xfrm>
            <a:off x="8863683" y="4044550"/>
            <a:ext cx="2990335"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Luer Lok with Syringe filters for pressure equalization</a:t>
            </a:r>
          </a:p>
        </p:txBody>
      </p:sp>
    </p:spTree>
    <p:extLst>
      <p:ext uri="{BB962C8B-B14F-4D97-AF65-F5344CB8AC3E}">
        <p14:creationId xmlns:p14="http://schemas.microsoft.com/office/powerpoint/2010/main" val="305557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System Specifications: Thermal Control</a:t>
            </a:r>
            <a:endParaRPr lang="en-US">
              <a:latin typeface="Century Gothic" panose="020B0502020202020204"/>
              <a:ea typeface="Microsoft JhengHei"/>
            </a:endParaRPr>
          </a:p>
          <a:p>
            <a:endParaRPr lang="en-US">
              <a:latin typeface="Century Gothic" panose="020B0502020202020204"/>
              <a:ea typeface="Microsoft JhengHei"/>
              <a:cs typeface="Calibri"/>
            </a:endParaRPr>
          </a:p>
        </p:txBody>
      </p:sp>
      <p:sp>
        <p:nvSpPr>
          <p:cNvPr id="14" name="TextBox 13">
            <a:extLst>
              <a:ext uri="{FF2B5EF4-FFF2-40B4-BE49-F238E27FC236}">
                <a16:creationId xmlns:a16="http://schemas.microsoft.com/office/drawing/2014/main" id="{C7E160F2-3035-4532-87A8-6669D818466E}"/>
              </a:ext>
            </a:extLst>
          </p:cNvPr>
          <p:cNvSpPr txBox="1"/>
          <p:nvPr/>
        </p:nvSpPr>
        <p:spPr>
          <a:xfrm>
            <a:off x="5444981" y="3735631"/>
            <a:ext cx="6618833"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Preliminarily selected for possible active control</a:t>
            </a:r>
          </a:p>
          <a:p>
            <a:pPr marL="285750" indent="-285750">
              <a:buFont typeface="Arial"/>
              <a:buChar char="•"/>
            </a:pPr>
            <a:r>
              <a:rPr lang="en-US"/>
              <a:t>Polyimide Insulated Flexible Heaters</a:t>
            </a:r>
          </a:p>
          <a:p>
            <a:pPr marL="285750" indent="-285750">
              <a:buFont typeface="Arial"/>
              <a:buChar char="•"/>
            </a:pPr>
            <a:r>
              <a:rPr lang="en-US"/>
              <a:t>Up to 10W/in^2 @ 28V input</a:t>
            </a:r>
          </a:p>
        </p:txBody>
      </p:sp>
      <p:pic>
        <p:nvPicPr>
          <p:cNvPr id="4" name="Picture 4" descr="A close up of text on a white background&#10;&#10;Description generated with high confidence">
            <a:extLst>
              <a:ext uri="{FF2B5EF4-FFF2-40B4-BE49-F238E27FC236}">
                <a16:creationId xmlns:a16="http://schemas.microsoft.com/office/drawing/2014/main" id="{7324A2EC-86A1-4867-9E50-96539AAEBA3A}"/>
              </a:ext>
            </a:extLst>
          </p:cNvPr>
          <p:cNvPicPr>
            <a:picLocks noChangeAspect="1"/>
          </p:cNvPicPr>
          <p:nvPr/>
        </p:nvPicPr>
        <p:blipFill>
          <a:blip r:embed="rId2"/>
          <a:stretch>
            <a:fillRect/>
          </a:stretch>
        </p:blipFill>
        <p:spPr>
          <a:xfrm>
            <a:off x="2410941" y="3077926"/>
            <a:ext cx="2743200" cy="2734147"/>
          </a:xfrm>
          <a:prstGeom prst="rect">
            <a:avLst/>
          </a:prstGeom>
        </p:spPr>
      </p:pic>
      <p:pic>
        <p:nvPicPr>
          <p:cNvPr id="6" name="Picture 8" descr="A picture containing envelope, stationary&#10;&#10;Description generated with high confidence">
            <a:extLst>
              <a:ext uri="{FF2B5EF4-FFF2-40B4-BE49-F238E27FC236}">
                <a16:creationId xmlns:a16="http://schemas.microsoft.com/office/drawing/2014/main" id="{F9B5B6B4-91A1-40E5-9A79-D3EC5EA89703}"/>
              </a:ext>
            </a:extLst>
          </p:cNvPr>
          <p:cNvPicPr>
            <a:picLocks noChangeAspect="1"/>
          </p:cNvPicPr>
          <p:nvPr/>
        </p:nvPicPr>
        <p:blipFill>
          <a:blip r:embed="rId3"/>
          <a:stretch>
            <a:fillRect/>
          </a:stretch>
        </p:blipFill>
        <p:spPr>
          <a:xfrm>
            <a:off x="6797589" y="1381851"/>
            <a:ext cx="2743200" cy="1348353"/>
          </a:xfrm>
          <a:prstGeom prst="rect">
            <a:avLst/>
          </a:prstGeom>
        </p:spPr>
      </p:pic>
      <p:sp>
        <p:nvSpPr>
          <p:cNvPr id="11" name="TextBox 10">
            <a:extLst>
              <a:ext uri="{FF2B5EF4-FFF2-40B4-BE49-F238E27FC236}">
                <a16:creationId xmlns:a16="http://schemas.microsoft.com/office/drawing/2014/main" id="{F8D4A0E3-8A80-4B2C-958B-14313DBAD07B}"/>
              </a:ext>
            </a:extLst>
          </p:cNvPr>
          <p:cNvSpPr txBox="1"/>
          <p:nvPr/>
        </p:nvSpPr>
        <p:spPr>
          <a:xfrm>
            <a:off x="1586927" y="1490820"/>
            <a:ext cx="544795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Cerafelt Insulating Blanket for the Flight Computer and Linear actuators</a:t>
            </a:r>
          </a:p>
        </p:txBody>
      </p:sp>
    </p:spTree>
    <p:extLst>
      <p:ext uri="{BB962C8B-B14F-4D97-AF65-F5344CB8AC3E}">
        <p14:creationId xmlns:p14="http://schemas.microsoft.com/office/powerpoint/2010/main" val="47016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System Specifications: Sampling Method</a:t>
            </a:r>
            <a:endParaRPr lang="en-US">
              <a:latin typeface="Century Gothic" panose="020B0502020202020204"/>
              <a:ea typeface="Microsoft JhengHei"/>
              <a:cs typeface="Calibri"/>
            </a:endParaRPr>
          </a:p>
        </p:txBody>
      </p:sp>
      <p:sp>
        <p:nvSpPr>
          <p:cNvPr id="11" name="TextBox 10">
            <a:extLst>
              <a:ext uri="{FF2B5EF4-FFF2-40B4-BE49-F238E27FC236}">
                <a16:creationId xmlns:a16="http://schemas.microsoft.com/office/drawing/2014/main" id="{F8D4A0E3-8A80-4B2C-958B-14313DBAD07B}"/>
              </a:ext>
            </a:extLst>
          </p:cNvPr>
          <p:cNvSpPr txBox="1"/>
          <p:nvPr/>
        </p:nvSpPr>
        <p:spPr>
          <a:xfrm>
            <a:off x="962225" y="2987361"/>
            <a:ext cx="5447956"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Polystyrene sampling rods coated with silicone grease</a:t>
            </a:r>
          </a:p>
          <a:p>
            <a:pPr marL="285750" indent="-285750">
              <a:buFont typeface="Arial"/>
              <a:buChar char="•"/>
            </a:pPr>
            <a:r>
              <a:rPr lang="en-US"/>
              <a:t>22mm x 1.6mm cylinders</a:t>
            </a:r>
          </a:p>
          <a:p>
            <a:pPr marL="285750" indent="-285750">
              <a:buFont typeface="Arial"/>
              <a:buChar char="•"/>
            </a:pPr>
            <a:r>
              <a:rPr lang="en-US"/>
              <a:t>Sampling through impaction</a:t>
            </a:r>
          </a:p>
        </p:txBody>
      </p:sp>
      <p:pic>
        <p:nvPicPr>
          <p:cNvPr id="7" name="Picture 7" descr="A close up of a door&#10;&#10;Description generated with high confidence">
            <a:extLst>
              <a:ext uri="{FF2B5EF4-FFF2-40B4-BE49-F238E27FC236}">
                <a16:creationId xmlns:a16="http://schemas.microsoft.com/office/drawing/2014/main" id="{F666D236-9BF9-45E0-8EE7-29CE071F20C2}"/>
              </a:ext>
            </a:extLst>
          </p:cNvPr>
          <p:cNvPicPr>
            <a:picLocks noChangeAspect="1"/>
          </p:cNvPicPr>
          <p:nvPr/>
        </p:nvPicPr>
        <p:blipFill>
          <a:blip r:embed="rId2"/>
          <a:stretch>
            <a:fillRect/>
          </a:stretch>
        </p:blipFill>
        <p:spPr>
          <a:xfrm>
            <a:off x="5778072" y="1343025"/>
            <a:ext cx="4610614" cy="4947679"/>
          </a:xfrm>
          <a:prstGeom prst="rect">
            <a:avLst/>
          </a:prstGeom>
        </p:spPr>
      </p:pic>
    </p:spTree>
    <p:extLst>
      <p:ext uri="{BB962C8B-B14F-4D97-AF65-F5344CB8AC3E}">
        <p14:creationId xmlns:p14="http://schemas.microsoft.com/office/powerpoint/2010/main" val="1578831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Launch Day: Pre-Flight Procedures</a:t>
            </a:r>
          </a:p>
          <a:p>
            <a:pPr algn="l"/>
            <a:endParaRPr lang="en-US">
              <a:cs typeface="Calibri"/>
            </a:endParaRPr>
          </a:p>
        </p:txBody>
      </p:sp>
      <p:sp>
        <p:nvSpPr>
          <p:cNvPr id="2" name="TextBox 1">
            <a:extLst>
              <a:ext uri="{FF2B5EF4-FFF2-40B4-BE49-F238E27FC236}">
                <a16:creationId xmlns:a16="http://schemas.microsoft.com/office/drawing/2014/main" id="{585B58A5-8679-4985-AAF1-F36AE8ED9B51}"/>
              </a:ext>
            </a:extLst>
          </p:cNvPr>
          <p:cNvSpPr txBox="1"/>
          <p:nvPr/>
        </p:nvSpPr>
        <p:spPr>
          <a:xfrm>
            <a:off x="609599" y="1555675"/>
            <a:ext cx="7155543" cy="2585323"/>
          </a:xfrm>
          <a:prstGeom prst="rect">
            <a:avLst/>
          </a:prstGeom>
          <a:noFill/>
        </p:spPr>
        <p:txBody>
          <a:bodyPr wrap="square" rtlCol="0">
            <a:spAutoFit/>
          </a:bodyPr>
          <a:lstStyle/>
          <a:p>
            <a:pPr marL="342900" indent="-342900">
              <a:buAutoNum type="arabicPeriod"/>
            </a:pPr>
            <a:r>
              <a:rPr lang="en-CA"/>
              <a:t>Check power connection to electronics</a:t>
            </a:r>
          </a:p>
          <a:p>
            <a:pPr marL="342900" indent="-342900">
              <a:buAutoNum type="arabicPeriod"/>
            </a:pPr>
            <a:r>
              <a:rPr lang="en-CA"/>
              <a:t>Ensure S.D. card is inserted</a:t>
            </a:r>
          </a:p>
          <a:p>
            <a:pPr marL="342900" indent="-342900">
              <a:buAutoNum type="arabicPeriod"/>
            </a:pPr>
            <a:r>
              <a:rPr lang="en-US"/>
              <a:t>Check computer is logging:</a:t>
            </a:r>
          </a:p>
          <a:p>
            <a:pPr marL="800100" lvl="1" indent="-342900">
              <a:buFont typeface="+mj-lt"/>
              <a:buAutoNum type="alphaLcPeriod"/>
            </a:pPr>
            <a:r>
              <a:rPr lang="en-US"/>
              <a:t>GPS Coordinates (compare with gondola)</a:t>
            </a:r>
          </a:p>
          <a:p>
            <a:pPr marL="800100" lvl="1" indent="-342900">
              <a:buFont typeface="+mj-lt"/>
              <a:buAutoNum type="alphaLcPeriod"/>
            </a:pPr>
            <a:r>
              <a:rPr lang="en-US"/>
              <a:t>Temperature</a:t>
            </a:r>
          </a:p>
          <a:p>
            <a:pPr marL="800100" lvl="1" indent="-342900">
              <a:buFont typeface="+mj-lt"/>
              <a:buAutoNum type="alphaLcPeriod"/>
            </a:pPr>
            <a:r>
              <a:rPr lang="en-US"/>
              <a:t>Pressure</a:t>
            </a:r>
          </a:p>
          <a:p>
            <a:pPr marL="800100" lvl="1" indent="-342900">
              <a:buFont typeface="+mj-lt"/>
              <a:buAutoNum type="alphaLcPeriod"/>
            </a:pPr>
            <a:r>
              <a:rPr lang="en-US"/>
              <a:t>Ambient Humidity</a:t>
            </a:r>
          </a:p>
          <a:p>
            <a:pPr marL="800100" lvl="1" indent="-342900">
              <a:buFont typeface="+mj-lt"/>
              <a:buAutoNum type="alphaLcPeriod"/>
            </a:pPr>
            <a:r>
              <a:rPr lang="en-US"/>
              <a:t>Camera feed</a:t>
            </a:r>
          </a:p>
          <a:p>
            <a:pPr marL="800100" lvl="1" indent="-342900">
              <a:buFont typeface="+mj-lt"/>
              <a:buAutoNum type="alphaLcPeriod"/>
            </a:pPr>
            <a:r>
              <a:rPr lang="en-US"/>
              <a:t>Actuator position</a:t>
            </a:r>
          </a:p>
        </p:txBody>
      </p:sp>
      <p:sp>
        <p:nvSpPr>
          <p:cNvPr id="4" name="TextBox 3">
            <a:extLst>
              <a:ext uri="{FF2B5EF4-FFF2-40B4-BE49-F238E27FC236}">
                <a16:creationId xmlns:a16="http://schemas.microsoft.com/office/drawing/2014/main" id="{170E29F2-DBCF-4595-99D2-73D066A8E870}"/>
              </a:ext>
            </a:extLst>
          </p:cNvPr>
          <p:cNvSpPr txBox="1"/>
          <p:nvPr/>
        </p:nvSpPr>
        <p:spPr>
          <a:xfrm>
            <a:off x="609599" y="4672599"/>
            <a:ext cx="9971316" cy="646331"/>
          </a:xfrm>
          <a:prstGeom prst="rect">
            <a:avLst/>
          </a:prstGeom>
          <a:noFill/>
        </p:spPr>
        <p:txBody>
          <a:bodyPr wrap="square" rtlCol="0">
            <a:spAutoFit/>
          </a:bodyPr>
          <a:lstStyle/>
          <a:p>
            <a:pPr marL="342900" indent="-342900">
              <a:buAutoNum type="arabicPeriod"/>
            </a:pPr>
            <a:r>
              <a:rPr lang="en-CA"/>
              <a:t>Actuator Functionality (Run open / close sequence and confirm camera activation)</a:t>
            </a:r>
          </a:p>
          <a:p>
            <a:pPr marL="342900" indent="-342900">
              <a:buAutoNum type="arabicPeriod"/>
            </a:pPr>
            <a:r>
              <a:rPr lang="en-CA"/>
              <a:t>Structural integrity</a:t>
            </a:r>
            <a:endParaRPr lang="en-US"/>
          </a:p>
        </p:txBody>
      </p:sp>
      <p:sp>
        <p:nvSpPr>
          <p:cNvPr id="5" name="TextBox 4">
            <a:extLst>
              <a:ext uri="{FF2B5EF4-FFF2-40B4-BE49-F238E27FC236}">
                <a16:creationId xmlns:a16="http://schemas.microsoft.com/office/drawing/2014/main" id="{9F2524E8-78EB-4339-B1F3-74508FC66B21}"/>
              </a:ext>
            </a:extLst>
          </p:cNvPr>
          <p:cNvSpPr txBox="1"/>
          <p:nvPr/>
        </p:nvSpPr>
        <p:spPr>
          <a:xfrm>
            <a:off x="609599" y="5938455"/>
            <a:ext cx="10403115" cy="646331"/>
          </a:xfrm>
          <a:prstGeom prst="rect">
            <a:avLst/>
          </a:prstGeom>
          <a:noFill/>
        </p:spPr>
        <p:txBody>
          <a:bodyPr wrap="square" rtlCol="0" anchor="t">
            <a:spAutoFit/>
          </a:bodyPr>
          <a:lstStyle/>
          <a:p>
            <a:pPr marL="342900" indent="-342900">
              <a:buAutoNum type="arabicPeriod"/>
            </a:pPr>
            <a:r>
              <a:rPr lang="en-CA"/>
              <a:t>Load rods into sampling chamber. Two-three people in relatively clean environment, with gloves and masks to avoid contamination of rotorods</a:t>
            </a:r>
          </a:p>
        </p:txBody>
      </p:sp>
      <p:sp>
        <p:nvSpPr>
          <p:cNvPr id="6" name="TextBox 5">
            <a:extLst>
              <a:ext uri="{FF2B5EF4-FFF2-40B4-BE49-F238E27FC236}">
                <a16:creationId xmlns:a16="http://schemas.microsoft.com/office/drawing/2014/main" id="{DC8D3B7D-8793-424A-BF9B-5EDE2D0D2C9A}"/>
              </a:ext>
            </a:extLst>
          </p:cNvPr>
          <p:cNvSpPr txBox="1"/>
          <p:nvPr/>
        </p:nvSpPr>
        <p:spPr>
          <a:xfrm>
            <a:off x="333828" y="1085323"/>
            <a:ext cx="2670629" cy="523220"/>
          </a:xfrm>
          <a:prstGeom prst="rect">
            <a:avLst/>
          </a:prstGeom>
          <a:noFill/>
        </p:spPr>
        <p:txBody>
          <a:bodyPr wrap="square" rtlCol="0">
            <a:spAutoFit/>
          </a:bodyPr>
          <a:lstStyle/>
          <a:p>
            <a:r>
              <a:rPr lang="en-CA" sz="2800" u="sng"/>
              <a:t>Electronics</a:t>
            </a:r>
            <a:endParaRPr lang="en-US" sz="2800" u="sng"/>
          </a:p>
        </p:txBody>
      </p:sp>
      <p:sp>
        <p:nvSpPr>
          <p:cNvPr id="7" name="TextBox 6">
            <a:extLst>
              <a:ext uri="{FF2B5EF4-FFF2-40B4-BE49-F238E27FC236}">
                <a16:creationId xmlns:a16="http://schemas.microsoft.com/office/drawing/2014/main" id="{31A70CCA-9106-45C2-B3A2-84C8A68D5BA6}"/>
              </a:ext>
            </a:extLst>
          </p:cNvPr>
          <p:cNvSpPr txBox="1"/>
          <p:nvPr/>
        </p:nvSpPr>
        <p:spPr>
          <a:xfrm>
            <a:off x="333828" y="4189961"/>
            <a:ext cx="4136572" cy="523220"/>
          </a:xfrm>
          <a:prstGeom prst="rect">
            <a:avLst/>
          </a:prstGeom>
          <a:noFill/>
        </p:spPr>
        <p:txBody>
          <a:bodyPr wrap="square" rtlCol="0">
            <a:spAutoFit/>
          </a:bodyPr>
          <a:lstStyle/>
          <a:p>
            <a:r>
              <a:rPr lang="en-CA" sz="2800" u="sng"/>
              <a:t>Mechanics &amp; Structure</a:t>
            </a:r>
            <a:endParaRPr lang="en-US" sz="2800" u="sng"/>
          </a:p>
        </p:txBody>
      </p:sp>
      <p:sp>
        <p:nvSpPr>
          <p:cNvPr id="8" name="TextBox 7">
            <a:extLst>
              <a:ext uri="{FF2B5EF4-FFF2-40B4-BE49-F238E27FC236}">
                <a16:creationId xmlns:a16="http://schemas.microsoft.com/office/drawing/2014/main" id="{636FB98F-B17B-4043-9F7D-85FBFB3F0E57}"/>
              </a:ext>
            </a:extLst>
          </p:cNvPr>
          <p:cNvSpPr txBox="1"/>
          <p:nvPr/>
        </p:nvSpPr>
        <p:spPr>
          <a:xfrm>
            <a:off x="333828" y="5402535"/>
            <a:ext cx="2670629" cy="523220"/>
          </a:xfrm>
          <a:prstGeom prst="rect">
            <a:avLst/>
          </a:prstGeom>
          <a:noFill/>
        </p:spPr>
        <p:txBody>
          <a:bodyPr wrap="square" rtlCol="0">
            <a:spAutoFit/>
          </a:bodyPr>
          <a:lstStyle/>
          <a:p>
            <a:r>
              <a:rPr lang="en-CA" sz="2800" u="sng"/>
              <a:t>Sampling Units</a:t>
            </a:r>
            <a:endParaRPr lang="en-US" sz="2800" u="sng"/>
          </a:p>
        </p:txBody>
      </p:sp>
    </p:spTree>
    <p:extLst>
      <p:ext uri="{BB962C8B-B14F-4D97-AF65-F5344CB8AC3E}">
        <p14:creationId xmlns:p14="http://schemas.microsoft.com/office/powerpoint/2010/main" val="1383219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Launch Day: In-Flight Procedures</a:t>
            </a:r>
            <a:endParaRPr lang="en-US" sz="3600">
              <a:latin typeface="Microsoft JhengHei"/>
              <a:ea typeface="Microsoft JhengHei"/>
            </a:endParaRPr>
          </a:p>
          <a:p>
            <a:endParaRPr lang="en-US" sz="3600">
              <a:latin typeface="Microsoft JhengHei"/>
              <a:ea typeface="Microsoft JhengHei"/>
            </a:endParaRPr>
          </a:p>
          <a:p>
            <a:pPr algn="ctr"/>
            <a:endParaRPr lang="en-US" sz="3600" b="1">
              <a:latin typeface="Microsoft JhengHei"/>
              <a:ea typeface="Microsoft JhengHei"/>
              <a:cs typeface="Calibri"/>
            </a:endParaRPr>
          </a:p>
        </p:txBody>
      </p:sp>
      <p:grpSp>
        <p:nvGrpSpPr>
          <p:cNvPr id="39" name="Group 38">
            <a:extLst>
              <a:ext uri="{FF2B5EF4-FFF2-40B4-BE49-F238E27FC236}">
                <a16:creationId xmlns:a16="http://schemas.microsoft.com/office/drawing/2014/main" id="{01055107-B683-456C-85C7-F80054479214}"/>
              </a:ext>
            </a:extLst>
          </p:cNvPr>
          <p:cNvGrpSpPr>
            <a:grpSpLocks noChangeAspect="1"/>
          </p:cNvGrpSpPr>
          <p:nvPr/>
        </p:nvGrpSpPr>
        <p:grpSpPr>
          <a:xfrm>
            <a:off x="-14487" y="1100020"/>
            <a:ext cx="7779630" cy="4141229"/>
            <a:chOff x="596959" y="1175473"/>
            <a:chExt cx="8361060" cy="4450734"/>
          </a:xfrm>
        </p:grpSpPr>
        <p:sp>
          <p:nvSpPr>
            <p:cNvPr id="14" name="Rectangle 13">
              <a:extLst>
                <a:ext uri="{FF2B5EF4-FFF2-40B4-BE49-F238E27FC236}">
                  <a16:creationId xmlns:a16="http://schemas.microsoft.com/office/drawing/2014/main" id="{EF2E94CF-EE5B-4472-A93D-42D950642B02}"/>
                </a:ext>
              </a:extLst>
            </p:cNvPr>
            <p:cNvSpPr/>
            <p:nvPr/>
          </p:nvSpPr>
          <p:spPr>
            <a:xfrm>
              <a:off x="1069382" y="1175473"/>
              <a:ext cx="7888637" cy="40474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stratospheric balloon cartoon">
              <a:extLst>
                <a:ext uri="{FF2B5EF4-FFF2-40B4-BE49-F238E27FC236}">
                  <a16:creationId xmlns:a16="http://schemas.microsoft.com/office/drawing/2014/main" id="{A06577A2-3BF1-4140-A65D-7D91E781F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348" y="3517659"/>
              <a:ext cx="617269" cy="10297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CB8469-99C5-4827-A771-222C550EC582}"/>
                </a:ext>
              </a:extLst>
            </p:cNvPr>
            <p:cNvSpPr/>
            <p:nvPr/>
          </p:nvSpPr>
          <p:spPr>
            <a:xfrm>
              <a:off x="1272935" y="1394085"/>
              <a:ext cx="7506036" cy="3634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stratospheric balloon cartoon">
              <a:extLst>
                <a:ext uri="{FF2B5EF4-FFF2-40B4-BE49-F238E27FC236}">
                  <a16:creationId xmlns:a16="http://schemas.microsoft.com/office/drawing/2014/main" id="{5BE5D1D9-1065-4FD3-BB59-7D6FDC0984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130"/>
            <a:stretch/>
          </p:blipFill>
          <p:spPr bwMode="auto">
            <a:xfrm>
              <a:off x="8421559" y="3851748"/>
              <a:ext cx="372230" cy="12207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tratospheric balloon cartoon">
              <a:extLst>
                <a:ext uri="{FF2B5EF4-FFF2-40B4-BE49-F238E27FC236}">
                  <a16:creationId xmlns:a16="http://schemas.microsoft.com/office/drawing/2014/main" id="{417EB6EC-5D47-4A84-87C2-CD4CECA1E6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1288433" y="3889917"/>
              <a:ext cx="351928" cy="11742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A926B7-FDE9-4FE0-BB5F-1825F87F742B}"/>
                </a:ext>
              </a:extLst>
            </p:cNvPr>
            <p:cNvSpPr txBox="1"/>
            <p:nvPr/>
          </p:nvSpPr>
          <p:spPr>
            <a:xfrm>
              <a:off x="4664211" y="5256875"/>
              <a:ext cx="1431789" cy="369332"/>
            </a:xfrm>
            <a:prstGeom prst="rect">
              <a:avLst/>
            </a:prstGeom>
            <a:noFill/>
          </p:spPr>
          <p:txBody>
            <a:bodyPr wrap="square" rtlCol="0">
              <a:spAutoFit/>
            </a:bodyPr>
            <a:lstStyle/>
            <a:p>
              <a:r>
                <a:rPr lang="en-CA"/>
                <a:t>Time (min)</a:t>
              </a:r>
              <a:endParaRPr lang="en-US"/>
            </a:p>
          </p:txBody>
        </p:sp>
        <p:sp>
          <p:nvSpPr>
            <p:cNvPr id="13" name="TextBox 12">
              <a:extLst>
                <a:ext uri="{FF2B5EF4-FFF2-40B4-BE49-F238E27FC236}">
                  <a16:creationId xmlns:a16="http://schemas.microsoft.com/office/drawing/2014/main" id="{5EF6E801-85AB-4854-A4A6-6D1FF68BB73A}"/>
                </a:ext>
              </a:extLst>
            </p:cNvPr>
            <p:cNvSpPr txBox="1"/>
            <p:nvPr/>
          </p:nvSpPr>
          <p:spPr>
            <a:xfrm rot="16200000">
              <a:off x="-74582" y="2756744"/>
              <a:ext cx="1740018" cy="396935"/>
            </a:xfrm>
            <a:prstGeom prst="rect">
              <a:avLst/>
            </a:prstGeom>
            <a:noFill/>
          </p:spPr>
          <p:txBody>
            <a:bodyPr wrap="square" rtlCol="0">
              <a:spAutoFit/>
            </a:bodyPr>
            <a:lstStyle/>
            <a:p>
              <a:r>
                <a:rPr lang="en-CA"/>
                <a:t>Altitude (km)</a:t>
              </a:r>
              <a:endParaRPr lang="en-US"/>
            </a:p>
          </p:txBody>
        </p:sp>
        <p:sp>
          <p:nvSpPr>
            <p:cNvPr id="15" name="TextBox 14">
              <a:extLst>
                <a:ext uri="{FF2B5EF4-FFF2-40B4-BE49-F238E27FC236}">
                  <a16:creationId xmlns:a16="http://schemas.microsoft.com/office/drawing/2014/main" id="{4AB8F1D8-BAFD-4DAE-9175-8600E0D7D0CA}"/>
                </a:ext>
              </a:extLst>
            </p:cNvPr>
            <p:cNvSpPr txBox="1"/>
            <p:nvPr/>
          </p:nvSpPr>
          <p:spPr>
            <a:xfrm>
              <a:off x="1899566" y="4289641"/>
              <a:ext cx="329639" cy="369332"/>
            </a:xfrm>
            <a:prstGeom prst="rect">
              <a:avLst/>
            </a:prstGeom>
            <a:noFill/>
          </p:spPr>
          <p:txBody>
            <a:bodyPr wrap="square" rtlCol="0">
              <a:spAutoFit/>
            </a:bodyPr>
            <a:lstStyle/>
            <a:p>
              <a:r>
                <a:rPr lang="en-CA">
                  <a:solidFill>
                    <a:schemeClr val="bg1"/>
                  </a:solidFill>
                </a:rPr>
                <a:t>1</a:t>
              </a:r>
              <a:endParaRPr lang="en-US">
                <a:solidFill>
                  <a:schemeClr val="bg1"/>
                </a:solidFill>
              </a:endParaRPr>
            </a:p>
          </p:txBody>
        </p:sp>
        <p:sp>
          <p:nvSpPr>
            <p:cNvPr id="19" name="TextBox 18">
              <a:extLst>
                <a:ext uri="{FF2B5EF4-FFF2-40B4-BE49-F238E27FC236}">
                  <a16:creationId xmlns:a16="http://schemas.microsoft.com/office/drawing/2014/main" id="{4DD26983-E954-4AD5-8470-AB9283758830}"/>
                </a:ext>
              </a:extLst>
            </p:cNvPr>
            <p:cNvSpPr txBox="1"/>
            <p:nvPr/>
          </p:nvSpPr>
          <p:spPr>
            <a:xfrm>
              <a:off x="8500525" y="4694807"/>
              <a:ext cx="351929" cy="369332"/>
            </a:xfrm>
            <a:prstGeom prst="rect">
              <a:avLst/>
            </a:prstGeom>
            <a:noFill/>
          </p:spPr>
          <p:txBody>
            <a:bodyPr wrap="square" rtlCol="0">
              <a:spAutoFit/>
            </a:bodyPr>
            <a:lstStyle/>
            <a:p>
              <a:r>
                <a:rPr lang="en-CA">
                  <a:solidFill>
                    <a:schemeClr val="bg1"/>
                  </a:solidFill>
                </a:rPr>
                <a:t>F</a:t>
              </a:r>
              <a:endParaRPr lang="en-US">
                <a:solidFill>
                  <a:schemeClr val="bg1"/>
                </a:solidFill>
              </a:endParaRPr>
            </a:p>
          </p:txBody>
        </p:sp>
        <p:sp>
          <p:nvSpPr>
            <p:cNvPr id="20" name="TextBox 19">
              <a:extLst>
                <a:ext uri="{FF2B5EF4-FFF2-40B4-BE49-F238E27FC236}">
                  <a16:creationId xmlns:a16="http://schemas.microsoft.com/office/drawing/2014/main" id="{748F9AFF-3BD6-40F9-AD6E-DE870F387C5E}"/>
                </a:ext>
              </a:extLst>
            </p:cNvPr>
            <p:cNvSpPr txBox="1"/>
            <p:nvPr/>
          </p:nvSpPr>
          <p:spPr>
            <a:xfrm>
              <a:off x="1272936" y="4619447"/>
              <a:ext cx="256062" cy="369332"/>
            </a:xfrm>
            <a:prstGeom prst="rect">
              <a:avLst/>
            </a:prstGeom>
            <a:noFill/>
          </p:spPr>
          <p:txBody>
            <a:bodyPr wrap="square" rtlCol="0">
              <a:spAutoFit/>
            </a:bodyPr>
            <a:lstStyle/>
            <a:p>
              <a:r>
                <a:rPr lang="en-CA">
                  <a:solidFill>
                    <a:schemeClr val="bg1"/>
                  </a:solidFill>
                </a:rPr>
                <a:t>0</a:t>
              </a:r>
              <a:endParaRPr lang="en-US">
                <a:solidFill>
                  <a:schemeClr val="bg1"/>
                </a:solidFill>
              </a:endParaRPr>
            </a:p>
          </p:txBody>
        </p:sp>
        <p:pic>
          <p:nvPicPr>
            <p:cNvPr id="21" name="Picture 2" descr="Image result for stratospheric balloon cartoon">
              <a:extLst>
                <a:ext uri="{FF2B5EF4-FFF2-40B4-BE49-F238E27FC236}">
                  <a16:creationId xmlns:a16="http://schemas.microsoft.com/office/drawing/2014/main" id="{4753FFF4-97B7-4517-9DBE-4F4A230AA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228" y="3114975"/>
              <a:ext cx="617269" cy="10297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stratospheric balloon cartoon">
              <a:extLst>
                <a:ext uri="{FF2B5EF4-FFF2-40B4-BE49-F238E27FC236}">
                  <a16:creationId xmlns:a16="http://schemas.microsoft.com/office/drawing/2014/main" id="{55CFACC1-667F-458B-9E8A-87C9B70F0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941" y="2752934"/>
              <a:ext cx="617269" cy="102977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stratospheric balloon cartoon">
              <a:extLst>
                <a:ext uri="{FF2B5EF4-FFF2-40B4-BE49-F238E27FC236}">
                  <a16:creationId xmlns:a16="http://schemas.microsoft.com/office/drawing/2014/main" id="{8316F2BF-1DD1-4C2B-8FDE-61223449E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30" y="2424259"/>
              <a:ext cx="617269" cy="102977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stratospheric balloon cartoon">
              <a:extLst>
                <a:ext uri="{FF2B5EF4-FFF2-40B4-BE49-F238E27FC236}">
                  <a16:creationId xmlns:a16="http://schemas.microsoft.com/office/drawing/2014/main" id="{FB2FC82A-1487-4F96-BCC6-B5DC5839A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881" y="1704301"/>
              <a:ext cx="617269" cy="10297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stratospheric balloon cartoon">
              <a:extLst>
                <a:ext uri="{FF2B5EF4-FFF2-40B4-BE49-F238E27FC236}">
                  <a16:creationId xmlns:a16="http://schemas.microsoft.com/office/drawing/2014/main" id="{D52024EC-ACFD-490B-8220-E510E8143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807" y="2085203"/>
              <a:ext cx="617269" cy="10297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stratospheric balloon cartoon">
              <a:extLst>
                <a:ext uri="{FF2B5EF4-FFF2-40B4-BE49-F238E27FC236}">
                  <a16:creationId xmlns:a16="http://schemas.microsoft.com/office/drawing/2014/main" id="{54C97894-AC50-48C1-87CA-4C41F4E89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993" y="1419491"/>
              <a:ext cx="617269" cy="102977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5B10017-8D83-4E41-8BFC-D31E6739F58D}"/>
                </a:ext>
              </a:extLst>
            </p:cNvPr>
            <p:cNvSpPr txBox="1"/>
            <p:nvPr/>
          </p:nvSpPr>
          <p:spPr>
            <a:xfrm>
              <a:off x="2784042" y="3960081"/>
              <a:ext cx="329639" cy="369332"/>
            </a:xfrm>
            <a:prstGeom prst="rect">
              <a:avLst/>
            </a:prstGeom>
            <a:noFill/>
          </p:spPr>
          <p:txBody>
            <a:bodyPr wrap="square" rtlCol="0">
              <a:spAutoFit/>
            </a:bodyPr>
            <a:lstStyle/>
            <a:p>
              <a:r>
                <a:rPr lang="en-CA">
                  <a:solidFill>
                    <a:schemeClr val="bg1"/>
                  </a:solidFill>
                </a:rPr>
                <a:t>2</a:t>
              </a:r>
              <a:endParaRPr lang="en-US">
                <a:solidFill>
                  <a:schemeClr val="bg1"/>
                </a:solidFill>
              </a:endParaRPr>
            </a:p>
          </p:txBody>
        </p:sp>
        <p:sp>
          <p:nvSpPr>
            <p:cNvPr id="29" name="TextBox 28">
              <a:extLst>
                <a:ext uri="{FF2B5EF4-FFF2-40B4-BE49-F238E27FC236}">
                  <a16:creationId xmlns:a16="http://schemas.microsoft.com/office/drawing/2014/main" id="{8210DDD5-72F3-4629-8659-792C4976C441}"/>
                </a:ext>
              </a:extLst>
            </p:cNvPr>
            <p:cNvSpPr txBox="1"/>
            <p:nvPr/>
          </p:nvSpPr>
          <p:spPr>
            <a:xfrm>
              <a:off x="3645102" y="3640556"/>
              <a:ext cx="329639" cy="369332"/>
            </a:xfrm>
            <a:prstGeom prst="rect">
              <a:avLst/>
            </a:prstGeom>
            <a:noFill/>
          </p:spPr>
          <p:txBody>
            <a:bodyPr wrap="square" rtlCol="0">
              <a:spAutoFit/>
            </a:bodyPr>
            <a:lstStyle/>
            <a:p>
              <a:r>
                <a:rPr lang="en-CA">
                  <a:solidFill>
                    <a:schemeClr val="bg1"/>
                  </a:solidFill>
                </a:rPr>
                <a:t>3</a:t>
              </a:r>
              <a:endParaRPr lang="en-US">
                <a:solidFill>
                  <a:schemeClr val="bg1"/>
                </a:solidFill>
              </a:endParaRPr>
            </a:p>
          </p:txBody>
        </p:sp>
        <p:sp>
          <p:nvSpPr>
            <p:cNvPr id="30" name="TextBox 29">
              <a:extLst>
                <a:ext uri="{FF2B5EF4-FFF2-40B4-BE49-F238E27FC236}">
                  <a16:creationId xmlns:a16="http://schemas.microsoft.com/office/drawing/2014/main" id="{2E60E33C-1A2C-45AC-8556-FF11CDD6C1F5}"/>
                </a:ext>
              </a:extLst>
            </p:cNvPr>
            <p:cNvSpPr txBox="1"/>
            <p:nvPr/>
          </p:nvSpPr>
          <p:spPr>
            <a:xfrm>
              <a:off x="4502839" y="3388401"/>
              <a:ext cx="329639" cy="369332"/>
            </a:xfrm>
            <a:prstGeom prst="rect">
              <a:avLst/>
            </a:prstGeom>
            <a:noFill/>
          </p:spPr>
          <p:txBody>
            <a:bodyPr wrap="square" rtlCol="0">
              <a:spAutoFit/>
            </a:bodyPr>
            <a:lstStyle/>
            <a:p>
              <a:r>
                <a:rPr lang="en-CA">
                  <a:solidFill>
                    <a:schemeClr val="bg1"/>
                  </a:solidFill>
                </a:rPr>
                <a:t>4</a:t>
              </a:r>
              <a:endParaRPr lang="en-US">
                <a:solidFill>
                  <a:schemeClr val="bg1"/>
                </a:solidFill>
              </a:endParaRPr>
            </a:p>
          </p:txBody>
        </p:sp>
        <p:sp>
          <p:nvSpPr>
            <p:cNvPr id="31" name="TextBox 30">
              <a:extLst>
                <a:ext uri="{FF2B5EF4-FFF2-40B4-BE49-F238E27FC236}">
                  <a16:creationId xmlns:a16="http://schemas.microsoft.com/office/drawing/2014/main" id="{B124136E-6514-46A3-84BB-5B0CDD08C957}"/>
                </a:ext>
              </a:extLst>
            </p:cNvPr>
            <p:cNvSpPr txBox="1"/>
            <p:nvPr/>
          </p:nvSpPr>
          <p:spPr>
            <a:xfrm>
              <a:off x="5411621" y="3046075"/>
              <a:ext cx="329639" cy="369332"/>
            </a:xfrm>
            <a:prstGeom prst="rect">
              <a:avLst/>
            </a:prstGeom>
            <a:noFill/>
          </p:spPr>
          <p:txBody>
            <a:bodyPr wrap="square" rtlCol="0">
              <a:spAutoFit/>
            </a:bodyPr>
            <a:lstStyle/>
            <a:p>
              <a:r>
                <a:rPr lang="en-CA">
                  <a:solidFill>
                    <a:schemeClr val="bg1"/>
                  </a:solidFill>
                </a:rPr>
                <a:t>5</a:t>
              </a:r>
              <a:endParaRPr lang="en-US">
                <a:solidFill>
                  <a:schemeClr val="bg1"/>
                </a:solidFill>
              </a:endParaRPr>
            </a:p>
          </p:txBody>
        </p:sp>
        <p:sp>
          <p:nvSpPr>
            <p:cNvPr id="32" name="TextBox 31">
              <a:extLst>
                <a:ext uri="{FF2B5EF4-FFF2-40B4-BE49-F238E27FC236}">
                  <a16:creationId xmlns:a16="http://schemas.microsoft.com/office/drawing/2014/main" id="{49507C20-ED32-4BB3-A62C-93EB2CE6ED98}"/>
                </a:ext>
              </a:extLst>
            </p:cNvPr>
            <p:cNvSpPr txBox="1"/>
            <p:nvPr/>
          </p:nvSpPr>
          <p:spPr>
            <a:xfrm>
              <a:off x="6266695" y="2700979"/>
              <a:ext cx="329639" cy="369332"/>
            </a:xfrm>
            <a:prstGeom prst="rect">
              <a:avLst/>
            </a:prstGeom>
            <a:noFill/>
          </p:spPr>
          <p:txBody>
            <a:bodyPr wrap="square" rtlCol="0">
              <a:spAutoFit/>
            </a:bodyPr>
            <a:lstStyle/>
            <a:p>
              <a:r>
                <a:rPr lang="en-CA">
                  <a:solidFill>
                    <a:schemeClr val="bg1"/>
                  </a:solidFill>
                </a:rPr>
                <a:t>6</a:t>
              </a:r>
              <a:endParaRPr lang="en-US">
                <a:solidFill>
                  <a:schemeClr val="bg1"/>
                </a:solidFill>
              </a:endParaRPr>
            </a:p>
          </p:txBody>
        </p:sp>
        <p:sp>
          <p:nvSpPr>
            <p:cNvPr id="33" name="TextBox 32">
              <a:extLst>
                <a:ext uri="{FF2B5EF4-FFF2-40B4-BE49-F238E27FC236}">
                  <a16:creationId xmlns:a16="http://schemas.microsoft.com/office/drawing/2014/main" id="{5992BD87-7D4D-4135-9332-087D35170B81}"/>
                </a:ext>
              </a:extLst>
            </p:cNvPr>
            <p:cNvSpPr txBox="1"/>
            <p:nvPr/>
          </p:nvSpPr>
          <p:spPr>
            <a:xfrm>
              <a:off x="7925545" y="2361736"/>
              <a:ext cx="329639" cy="369332"/>
            </a:xfrm>
            <a:prstGeom prst="rect">
              <a:avLst/>
            </a:prstGeom>
            <a:noFill/>
          </p:spPr>
          <p:txBody>
            <a:bodyPr wrap="square" rtlCol="0">
              <a:spAutoFit/>
            </a:bodyPr>
            <a:lstStyle/>
            <a:p>
              <a:r>
                <a:rPr lang="en-CA">
                  <a:solidFill>
                    <a:schemeClr val="bg1"/>
                  </a:solidFill>
                </a:rPr>
                <a:t>7</a:t>
              </a:r>
              <a:endParaRPr lang="en-US">
                <a:solidFill>
                  <a:schemeClr val="bg1"/>
                </a:solidFill>
              </a:endParaRPr>
            </a:p>
          </p:txBody>
        </p:sp>
        <p:cxnSp>
          <p:nvCxnSpPr>
            <p:cNvPr id="9" name="Straight Arrow Connector 8">
              <a:extLst>
                <a:ext uri="{FF2B5EF4-FFF2-40B4-BE49-F238E27FC236}">
                  <a16:creationId xmlns:a16="http://schemas.microsoft.com/office/drawing/2014/main" id="{C91027C1-6923-474E-B368-798650B87CEE}"/>
                </a:ext>
              </a:extLst>
            </p:cNvPr>
            <p:cNvCxnSpPr>
              <a:cxnSpLocks/>
            </p:cNvCxnSpPr>
            <p:nvPr/>
          </p:nvCxnSpPr>
          <p:spPr>
            <a:xfrm flipV="1">
              <a:off x="1279242" y="1359531"/>
              <a:ext cx="0" cy="36636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CC5A33E-0C27-48AA-A680-554242D4B71A}"/>
                </a:ext>
              </a:extLst>
            </p:cNvPr>
            <p:cNvCxnSpPr>
              <a:cxnSpLocks/>
            </p:cNvCxnSpPr>
            <p:nvPr/>
          </p:nvCxnSpPr>
          <p:spPr>
            <a:xfrm>
              <a:off x="1278866" y="5023229"/>
              <a:ext cx="7500105" cy="77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40" name="Table 39">
            <a:extLst>
              <a:ext uri="{FF2B5EF4-FFF2-40B4-BE49-F238E27FC236}">
                <a16:creationId xmlns:a16="http://schemas.microsoft.com/office/drawing/2014/main" id="{B0BA6338-CB73-4866-841D-B28CC9172C09}"/>
              </a:ext>
            </a:extLst>
          </p:cNvPr>
          <p:cNvGraphicFramePr>
            <a:graphicFrameLocks noGrp="1"/>
          </p:cNvGraphicFramePr>
          <p:nvPr>
            <p:extLst>
              <p:ext uri="{D42A27DB-BD31-4B8C-83A1-F6EECF244321}">
                <p14:modId xmlns:p14="http://schemas.microsoft.com/office/powerpoint/2010/main" val="2745222525"/>
              </p:ext>
            </p:extLst>
          </p:nvPr>
        </p:nvGraphicFramePr>
        <p:xfrm>
          <a:off x="7835381" y="988371"/>
          <a:ext cx="4214570" cy="4124960"/>
        </p:xfrm>
        <a:graphic>
          <a:graphicData uri="http://schemas.openxmlformats.org/drawingml/2006/table">
            <a:tbl>
              <a:tblPr firstRow="1" bandRow="1">
                <a:tableStyleId>{5C22544A-7EE6-4342-B048-85BDC9FD1C3A}</a:tableStyleId>
              </a:tblPr>
              <a:tblGrid>
                <a:gridCol w="908319">
                  <a:extLst>
                    <a:ext uri="{9D8B030D-6E8A-4147-A177-3AD203B41FA5}">
                      <a16:colId xmlns:a16="http://schemas.microsoft.com/office/drawing/2014/main" val="252360163"/>
                    </a:ext>
                  </a:extLst>
                </a:gridCol>
                <a:gridCol w="1534517">
                  <a:extLst>
                    <a:ext uri="{9D8B030D-6E8A-4147-A177-3AD203B41FA5}">
                      <a16:colId xmlns:a16="http://schemas.microsoft.com/office/drawing/2014/main" val="4008852534"/>
                    </a:ext>
                  </a:extLst>
                </a:gridCol>
                <a:gridCol w="1771734">
                  <a:extLst>
                    <a:ext uri="{9D8B030D-6E8A-4147-A177-3AD203B41FA5}">
                      <a16:colId xmlns:a16="http://schemas.microsoft.com/office/drawing/2014/main" val="2860199291"/>
                    </a:ext>
                  </a:extLst>
                </a:gridCol>
              </a:tblGrid>
              <a:tr h="370840">
                <a:tc>
                  <a:txBody>
                    <a:bodyPr/>
                    <a:lstStyle/>
                    <a:p>
                      <a:pPr algn="ctr"/>
                      <a:r>
                        <a:rPr lang="en-CA" sz="1600"/>
                        <a:t>Point</a:t>
                      </a:r>
                      <a:endParaRPr lang="en-US" sz="1600"/>
                    </a:p>
                  </a:txBody>
                  <a:tcPr/>
                </a:tc>
                <a:tc>
                  <a:txBody>
                    <a:bodyPr/>
                    <a:lstStyle/>
                    <a:p>
                      <a:pPr algn="ctr"/>
                      <a:r>
                        <a:rPr lang="en-CA" sz="1600"/>
                        <a:t>Initiation Altitude</a:t>
                      </a:r>
                      <a:endParaRPr lang="en-US" sz="1600"/>
                    </a:p>
                  </a:txBody>
                  <a:tcPr/>
                </a:tc>
                <a:tc>
                  <a:txBody>
                    <a:bodyPr/>
                    <a:lstStyle/>
                    <a:p>
                      <a:pPr algn="ctr"/>
                      <a:r>
                        <a:rPr lang="en-CA" sz="1600"/>
                        <a:t>Flight Time</a:t>
                      </a:r>
                      <a:endParaRPr lang="en-US" sz="1600"/>
                    </a:p>
                  </a:txBody>
                  <a:tcPr/>
                </a:tc>
                <a:extLst>
                  <a:ext uri="{0D108BD9-81ED-4DB2-BD59-A6C34878D82A}">
                    <a16:rowId xmlns:a16="http://schemas.microsoft.com/office/drawing/2014/main" val="425773308"/>
                  </a:ext>
                </a:extLst>
              </a:tr>
              <a:tr h="370840">
                <a:tc>
                  <a:txBody>
                    <a:bodyPr/>
                    <a:lstStyle/>
                    <a:p>
                      <a:pPr algn="ctr"/>
                      <a:r>
                        <a:rPr lang="en-CA" sz="1600"/>
                        <a:t>0</a:t>
                      </a:r>
                      <a:endParaRPr lang="en-US" sz="1600"/>
                    </a:p>
                  </a:txBody>
                  <a:tcPr/>
                </a:tc>
                <a:tc>
                  <a:txBody>
                    <a:bodyPr/>
                    <a:lstStyle/>
                    <a:p>
                      <a:pPr algn="ctr"/>
                      <a:r>
                        <a:rPr lang="en-CA" sz="1600"/>
                        <a:t>0 km</a:t>
                      </a:r>
                      <a:endParaRPr lang="en-US" sz="1600"/>
                    </a:p>
                  </a:txBody>
                  <a:tcPr/>
                </a:tc>
                <a:tc>
                  <a:txBody>
                    <a:bodyPr/>
                    <a:lstStyle/>
                    <a:p>
                      <a:pPr algn="ctr"/>
                      <a:r>
                        <a:rPr lang="en-CA" sz="1600"/>
                        <a:t>0 min</a:t>
                      </a:r>
                      <a:endParaRPr lang="en-US" sz="1600"/>
                    </a:p>
                  </a:txBody>
                  <a:tcPr/>
                </a:tc>
                <a:extLst>
                  <a:ext uri="{0D108BD9-81ED-4DB2-BD59-A6C34878D82A}">
                    <a16:rowId xmlns:a16="http://schemas.microsoft.com/office/drawing/2014/main" val="1724440424"/>
                  </a:ext>
                </a:extLst>
              </a:tr>
              <a:tr h="370840">
                <a:tc>
                  <a:txBody>
                    <a:bodyPr/>
                    <a:lstStyle/>
                    <a:p>
                      <a:pPr algn="ctr"/>
                      <a:r>
                        <a:rPr lang="en-CA" sz="1600"/>
                        <a:t>1</a:t>
                      </a:r>
                      <a:endParaRPr lang="en-US" sz="1600"/>
                    </a:p>
                  </a:txBody>
                  <a:tcPr/>
                </a:tc>
                <a:tc>
                  <a:txBody>
                    <a:bodyPr/>
                    <a:lstStyle/>
                    <a:p>
                      <a:pPr algn="ctr"/>
                      <a:r>
                        <a:rPr lang="en-CA" sz="1600"/>
                        <a:t>5 km</a:t>
                      </a:r>
                      <a:endParaRPr lang="en-US" sz="1600"/>
                    </a:p>
                  </a:txBody>
                  <a:tcPr/>
                </a:tc>
                <a:tc>
                  <a:txBody>
                    <a:bodyPr/>
                    <a:lstStyle/>
                    <a:p>
                      <a:pPr algn="ctr"/>
                      <a:r>
                        <a:rPr lang="en-CA" sz="1600"/>
                        <a:t>15 min</a:t>
                      </a:r>
                      <a:endParaRPr lang="en-US" sz="1600"/>
                    </a:p>
                  </a:txBody>
                  <a:tcPr/>
                </a:tc>
                <a:extLst>
                  <a:ext uri="{0D108BD9-81ED-4DB2-BD59-A6C34878D82A}">
                    <a16:rowId xmlns:a16="http://schemas.microsoft.com/office/drawing/2014/main" val="702049466"/>
                  </a:ext>
                </a:extLst>
              </a:tr>
              <a:tr h="370840">
                <a:tc>
                  <a:txBody>
                    <a:bodyPr/>
                    <a:lstStyle/>
                    <a:p>
                      <a:pPr algn="ctr"/>
                      <a:r>
                        <a:rPr lang="en-CA" sz="1600"/>
                        <a:t>2</a:t>
                      </a:r>
                      <a:endParaRPr lang="en-US" sz="1600"/>
                    </a:p>
                  </a:txBody>
                  <a:tcPr/>
                </a:tc>
                <a:tc>
                  <a:txBody>
                    <a:bodyPr/>
                    <a:lstStyle/>
                    <a:p>
                      <a:pPr algn="ctr"/>
                      <a:r>
                        <a:rPr lang="en-CA" sz="1600"/>
                        <a:t>10 km</a:t>
                      </a:r>
                      <a:endParaRPr lang="en-US" sz="1600"/>
                    </a:p>
                  </a:txBody>
                  <a:tcPr/>
                </a:tc>
                <a:tc>
                  <a:txBody>
                    <a:bodyPr/>
                    <a:lstStyle/>
                    <a:p>
                      <a:pPr algn="ctr"/>
                      <a:r>
                        <a:rPr lang="en-CA" sz="1600"/>
                        <a:t>30 min</a:t>
                      </a:r>
                      <a:endParaRPr lang="en-US" sz="1600"/>
                    </a:p>
                  </a:txBody>
                  <a:tcPr/>
                </a:tc>
                <a:extLst>
                  <a:ext uri="{0D108BD9-81ED-4DB2-BD59-A6C34878D82A}">
                    <a16:rowId xmlns:a16="http://schemas.microsoft.com/office/drawing/2014/main" val="3869529412"/>
                  </a:ext>
                </a:extLst>
              </a:tr>
              <a:tr h="370840">
                <a:tc>
                  <a:txBody>
                    <a:bodyPr/>
                    <a:lstStyle/>
                    <a:p>
                      <a:pPr algn="ctr"/>
                      <a:r>
                        <a:rPr lang="en-CA" sz="1600"/>
                        <a:t>3</a:t>
                      </a:r>
                      <a:endParaRPr lang="en-US" sz="1600"/>
                    </a:p>
                  </a:txBody>
                  <a:tcPr/>
                </a:tc>
                <a:tc>
                  <a:txBody>
                    <a:bodyPr/>
                    <a:lstStyle/>
                    <a:p>
                      <a:pPr algn="ctr"/>
                      <a:r>
                        <a:rPr lang="en-CA" sz="1600"/>
                        <a:t>15 km</a:t>
                      </a:r>
                      <a:endParaRPr lang="en-US" sz="1600"/>
                    </a:p>
                  </a:txBody>
                  <a:tcPr/>
                </a:tc>
                <a:tc>
                  <a:txBody>
                    <a:bodyPr/>
                    <a:lstStyle/>
                    <a:p>
                      <a:pPr algn="ctr"/>
                      <a:r>
                        <a:rPr lang="en-CA" sz="1600"/>
                        <a:t>45 min</a:t>
                      </a:r>
                      <a:endParaRPr lang="en-US" sz="1600"/>
                    </a:p>
                  </a:txBody>
                  <a:tcPr/>
                </a:tc>
                <a:extLst>
                  <a:ext uri="{0D108BD9-81ED-4DB2-BD59-A6C34878D82A}">
                    <a16:rowId xmlns:a16="http://schemas.microsoft.com/office/drawing/2014/main" val="4025154239"/>
                  </a:ext>
                </a:extLst>
              </a:tr>
              <a:tr h="370840">
                <a:tc>
                  <a:txBody>
                    <a:bodyPr/>
                    <a:lstStyle/>
                    <a:p>
                      <a:pPr algn="ctr"/>
                      <a:r>
                        <a:rPr lang="en-CA" sz="1600"/>
                        <a:t>4</a:t>
                      </a:r>
                      <a:endParaRPr lang="en-US" sz="1600"/>
                    </a:p>
                  </a:txBody>
                  <a:tcPr/>
                </a:tc>
                <a:tc>
                  <a:txBody>
                    <a:bodyPr/>
                    <a:lstStyle/>
                    <a:p>
                      <a:pPr algn="ctr"/>
                      <a:r>
                        <a:rPr lang="en-CA" sz="1600"/>
                        <a:t>20 km</a:t>
                      </a:r>
                      <a:endParaRPr lang="en-US" sz="1600"/>
                    </a:p>
                  </a:txBody>
                  <a:tcPr/>
                </a:tc>
                <a:tc>
                  <a:txBody>
                    <a:bodyPr/>
                    <a:lstStyle/>
                    <a:p>
                      <a:pPr algn="ctr"/>
                      <a:r>
                        <a:rPr lang="en-CA" sz="1600"/>
                        <a:t>60 min</a:t>
                      </a:r>
                      <a:endParaRPr lang="en-US" sz="1600"/>
                    </a:p>
                  </a:txBody>
                  <a:tcPr/>
                </a:tc>
                <a:extLst>
                  <a:ext uri="{0D108BD9-81ED-4DB2-BD59-A6C34878D82A}">
                    <a16:rowId xmlns:a16="http://schemas.microsoft.com/office/drawing/2014/main" val="227232397"/>
                  </a:ext>
                </a:extLst>
              </a:tr>
              <a:tr h="370840">
                <a:tc>
                  <a:txBody>
                    <a:bodyPr/>
                    <a:lstStyle/>
                    <a:p>
                      <a:pPr algn="ctr"/>
                      <a:r>
                        <a:rPr lang="en-CA" sz="1600"/>
                        <a:t>5</a:t>
                      </a:r>
                      <a:endParaRPr lang="en-US" sz="1600"/>
                    </a:p>
                  </a:txBody>
                  <a:tcPr/>
                </a:tc>
                <a:tc>
                  <a:txBody>
                    <a:bodyPr/>
                    <a:lstStyle/>
                    <a:p>
                      <a:pPr algn="ctr"/>
                      <a:r>
                        <a:rPr lang="en-CA" sz="1600"/>
                        <a:t>25 km</a:t>
                      </a:r>
                      <a:endParaRPr lang="en-US" sz="1600"/>
                    </a:p>
                  </a:txBody>
                  <a:tcPr/>
                </a:tc>
                <a:tc>
                  <a:txBody>
                    <a:bodyPr/>
                    <a:lstStyle/>
                    <a:p>
                      <a:pPr algn="ctr"/>
                      <a:r>
                        <a:rPr lang="en-CA" sz="1600"/>
                        <a:t>75 min</a:t>
                      </a:r>
                      <a:endParaRPr lang="en-US" sz="1600"/>
                    </a:p>
                  </a:txBody>
                  <a:tcPr/>
                </a:tc>
                <a:extLst>
                  <a:ext uri="{0D108BD9-81ED-4DB2-BD59-A6C34878D82A}">
                    <a16:rowId xmlns:a16="http://schemas.microsoft.com/office/drawing/2014/main" val="3820720862"/>
                  </a:ext>
                </a:extLst>
              </a:tr>
              <a:tr h="370840">
                <a:tc>
                  <a:txBody>
                    <a:bodyPr/>
                    <a:lstStyle/>
                    <a:p>
                      <a:pPr algn="ctr"/>
                      <a:r>
                        <a:rPr lang="en-CA" sz="1600"/>
                        <a:t>6</a:t>
                      </a:r>
                      <a:endParaRPr lang="en-US" sz="1600"/>
                    </a:p>
                  </a:txBody>
                  <a:tcPr/>
                </a:tc>
                <a:tc>
                  <a:txBody>
                    <a:bodyPr/>
                    <a:lstStyle/>
                    <a:p>
                      <a:pPr algn="ctr"/>
                      <a:r>
                        <a:rPr lang="en-CA" sz="1600"/>
                        <a:t>30 km</a:t>
                      </a:r>
                      <a:endParaRPr lang="en-US" sz="1600"/>
                    </a:p>
                  </a:txBody>
                  <a:tcPr/>
                </a:tc>
                <a:tc>
                  <a:txBody>
                    <a:bodyPr/>
                    <a:lstStyle/>
                    <a:p>
                      <a:pPr algn="ctr"/>
                      <a:r>
                        <a:rPr lang="en-CA" sz="1600"/>
                        <a:t>90 min</a:t>
                      </a:r>
                      <a:endParaRPr lang="en-US" sz="1600"/>
                    </a:p>
                  </a:txBody>
                  <a:tcPr/>
                </a:tc>
                <a:extLst>
                  <a:ext uri="{0D108BD9-81ED-4DB2-BD59-A6C34878D82A}">
                    <a16:rowId xmlns:a16="http://schemas.microsoft.com/office/drawing/2014/main" val="2812796483"/>
                  </a:ext>
                </a:extLst>
              </a:tr>
              <a:tr h="370840">
                <a:tc>
                  <a:txBody>
                    <a:bodyPr/>
                    <a:lstStyle/>
                    <a:p>
                      <a:pPr algn="ctr"/>
                      <a:r>
                        <a:rPr lang="en-CA" sz="1600"/>
                        <a:t>7</a:t>
                      </a:r>
                      <a:endParaRPr lang="en-US" sz="1600"/>
                    </a:p>
                  </a:txBody>
                  <a:tcPr/>
                </a:tc>
                <a:tc>
                  <a:txBody>
                    <a:bodyPr/>
                    <a:lstStyle/>
                    <a:p>
                      <a:pPr algn="ctr"/>
                      <a:r>
                        <a:rPr lang="en-CA" sz="1600"/>
                        <a:t>34 km</a:t>
                      </a:r>
                      <a:endParaRPr lang="en-US" sz="1600"/>
                    </a:p>
                  </a:txBody>
                  <a:tcPr/>
                </a:tc>
                <a:tc>
                  <a:txBody>
                    <a:bodyPr/>
                    <a:lstStyle/>
                    <a:p>
                      <a:pPr algn="ctr"/>
                      <a:r>
                        <a:rPr lang="en-CA" sz="1600"/>
                        <a:t>105 min </a:t>
                      </a:r>
                    </a:p>
                    <a:p>
                      <a:pPr algn="ctr"/>
                      <a:r>
                        <a:rPr lang="en-CA" sz="1600"/>
                        <a:t>(Long Duration)</a:t>
                      </a:r>
                      <a:endParaRPr lang="en-US" sz="1600"/>
                    </a:p>
                  </a:txBody>
                  <a:tcPr/>
                </a:tc>
                <a:extLst>
                  <a:ext uri="{0D108BD9-81ED-4DB2-BD59-A6C34878D82A}">
                    <a16:rowId xmlns:a16="http://schemas.microsoft.com/office/drawing/2014/main" val="3121508871"/>
                  </a:ext>
                </a:extLst>
              </a:tr>
              <a:tr h="370840">
                <a:tc>
                  <a:txBody>
                    <a:bodyPr/>
                    <a:lstStyle/>
                    <a:p>
                      <a:pPr algn="ctr"/>
                      <a:r>
                        <a:rPr lang="en-CA" sz="1600"/>
                        <a:t>F</a:t>
                      </a:r>
                      <a:endParaRPr lang="en-US" sz="1600"/>
                    </a:p>
                  </a:txBody>
                  <a:tcPr/>
                </a:tc>
                <a:tc>
                  <a:txBody>
                    <a:bodyPr/>
                    <a:lstStyle/>
                    <a:p>
                      <a:pPr algn="ctr"/>
                      <a:r>
                        <a:rPr lang="en-CA" sz="1600"/>
                        <a:t>0 km</a:t>
                      </a:r>
                      <a:endParaRPr lang="en-US" sz="1600"/>
                    </a:p>
                  </a:txBody>
                  <a:tcPr/>
                </a:tc>
                <a:tc>
                  <a:txBody>
                    <a:bodyPr/>
                    <a:lstStyle/>
                    <a:p>
                      <a:pPr algn="ctr"/>
                      <a:r>
                        <a:rPr lang="en-CA" sz="1600"/>
                        <a:t>9–12 hrs</a:t>
                      </a:r>
                      <a:endParaRPr lang="en-US" sz="1600"/>
                    </a:p>
                  </a:txBody>
                  <a:tcPr/>
                </a:tc>
                <a:extLst>
                  <a:ext uri="{0D108BD9-81ED-4DB2-BD59-A6C34878D82A}">
                    <a16:rowId xmlns:a16="http://schemas.microsoft.com/office/drawing/2014/main" val="1711171139"/>
                  </a:ext>
                </a:extLst>
              </a:tr>
            </a:tbl>
          </a:graphicData>
        </a:graphic>
      </p:graphicFrame>
      <p:sp>
        <p:nvSpPr>
          <p:cNvPr id="42" name="TextBox 41">
            <a:extLst>
              <a:ext uri="{FF2B5EF4-FFF2-40B4-BE49-F238E27FC236}">
                <a16:creationId xmlns:a16="http://schemas.microsoft.com/office/drawing/2014/main" id="{31DFB303-5196-4996-8A97-049E34761F85}"/>
              </a:ext>
            </a:extLst>
          </p:cNvPr>
          <p:cNvSpPr txBox="1"/>
          <p:nvPr/>
        </p:nvSpPr>
        <p:spPr>
          <a:xfrm>
            <a:off x="202447" y="5364487"/>
            <a:ext cx="11802802" cy="1200329"/>
          </a:xfrm>
          <a:prstGeom prst="rect">
            <a:avLst/>
          </a:prstGeom>
          <a:noFill/>
        </p:spPr>
        <p:txBody>
          <a:bodyPr wrap="square" rtlCol="0" anchor="t">
            <a:spAutoFit/>
          </a:bodyPr>
          <a:lstStyle/>
          <a:p>
            <a:pPr marL="285750" indent="-285750">
              <a:buFont typeface="Arial"/>
              <a:buChar char="•"/>
            </a:pPr>
            <a:r>
              <a:rPr lang="en-CA"/>
              <a:t>Each Sample Chamber is assigned a target altitude. Chamber opens within 1-2km of target altitude</a:t>
            </a:r>
            <a:endParaRPr lang="en-US"/>
          </a:p>
          <a:p>
            <a:pPr marL="285750" indent="-285750">
              <a:buFont typeface="Arial"/>
              <a:buChar char="•"/>
            </a:pPr>
            <a:r>
              <a:rPr lang="en-CA"/>
              <a:t>Sample 7 is active for the duration of extended level flight (error tolerance parameters required)</a:t>
            </a:r>
          </a:p>
          <a:p>
            <a:pPr marL="285750" indent="-285750">
              <a:buFont typeface="Arial"/>
              <a:buChar char="•"/>
            </a:pPr>
            <a:r>
              <a:rPr lang="en-CA"/>
              <a:t>Camera and logging is triggered whenever actuator moves</a:t>
            </a:r>
          </a:p>
          <a:p>
            <a:pPr marL="285750" indent="-285750">
              <a:buFont typeface="Arial"/>
              <a:buChar char="•"/>
            </a:pPr>
            <a:r>
              <a:rPr lang="en-CA"/>
              <a:t>All chambers are closed during descent phase –sampling only happens on ascent and level flight</a:t>
            </a:r>
          </a:p>
        </p:txBody>
      </p:sp>
    </p:spTree>
    <p:extLst>
      <p:ext uri="{BB962C8B-B14F-4D97-AF65-F5344CB8AC3E}">
        <p14:creationId xmlns:p14="http://schemas.microsoft.com/office/powerpoint/2010/main" val="1401847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Launch Day: Post-Flight Procedures</a:t>
            </a:r>
            <a:endParaRPr lang="en-US">
              <a:cs typeface="Calibri"/>
            </a:endParaRPr>
          </a:p>
        </p:txBody>
      </p:sp>
      <p:grpSp>
        <p:nvGrpSpPr>
          <p:cNvPr id="2" name="Group 1">
            <a:extLst>
              <a:ext uri="{FF2B5EF4-FFF2-40B4-BE49-F238E27FC236}">
                <a16:creationId xmlns:a16="http://schemas.microsoft.com/office/drawing/2014/main" id="{F1E15C0C-19C2-4BD6-A6B3-E19A0BAE85AC}"/>
              </a:ext>
            </a:extLst>
          </p:cNvPr>
          <p:cNvGrpSpPr/>
          <p:nvPr/>
        </p:nvGrpSpPr>
        <p:grpSpPr>
          <a:xfrm>
            <a:off x="932435" y="1732113"/>
            <a:ext cx="10784116" cy="3393774"/>
            <a:chOff x="595084" y="1364343"/>
            <a:chExt cx="10784116" cy="3393774"/>
          </a:xfrm>
        </p:grpSpPr>
        <p:sp>
          <p:nvSpPr>
            <p:cNvPr id="4" name="TextBox 3">
              <a:extLst>
                <a:ext uri="{FF2B5EF4-FFF2-40B4-BE49-F238E27FC236}">
                  <a16:creationId xmlns:a16="http://schemas.microsoft.com/office/drawing/2014/main" id="{B4AD875F-D721-45E0-9AA9-3361AEB275F0}"/>
                </a:ext>
              </a:extLst>
            </p:cNvPr>
            <p:cNvSpPr txBox="1"/>
            <p:nvPr/>
          </p:nvSpPr>
          <p:spPr>
            <a:xfrm>
              <a:off x="595086" y="1364343"/>
              <a:ext cx="5021943" cy="523220"/>
            </a:xfrm>
            <a:prstGeom prst="rect">
              <a:avLst/>
            </a:prstGeom>
            <a:noFill/>
          </p:spPr>
          <p:txBody>
            <a:bodyPr wrap="square" rtlCol="0">
              <a:spAutoFit/>
            </a:bodyPr>
            <a:lstStyle/>
            <a:p>
              <a:r>
                <a:rPr lang="en-CA" sz="2800"/>
                <a:t>1. Assess payload damage</a:t>
              </a:r>
              <a:endParaRPr lang="en-US" sz="2800"/>
            </a:p>
          </p:txBody>
        </p:sp>
        <p:sp>
          <p:nvSpPr>
            <p:cNvPr id="5" name="TextBox 4">
              <a:extLst>
                <a:ext uri="{FF2B5EF4-FFF2-40B4-BE49-F238E27FC236}">
                  <a16:creationId xmlns:a16="http://schemas.microsoft.com/office/drawing/2014/main" id="{FCBDBD11-365C-421B-B5A3-C67A2A87381C}"/>
                </a:ext>
              </a:extLst>
            </p:cNvPr>
            <p:cNvSpPr txBox="1"/>
            <p:nvPr/>
          </p:nvSpPr>
          <p:spPr>
            <a:xfrm>
              <a:off x="595086" y="2091822"/>
              <a:ext cx="5021943" cy="523220"/>
            </a:xfrm>
            <a:prstGeom prst="rect">
              <a:avLst/>
            </a:prstGeom>
            <a:noFill/>
          </p:spPr>
          <p:txBody>
            <a:bodyPr wrap="square" rtlCol="0">
              <a:spAutoFit/>
            </a:bodyPr>
            <a:lstStyle/>
            <a:p>
              <a:r>
                <a:rPr lang="en-CA" sz="2800"/>
                <a:t>2. Retrieve S.D. card</a:t>
              </a:r>
              <a:endParaRPr lang="en-US" sz="2800"/>
            </a:p>
          </p:txBody>
        </p:sp>
        <p:sp>
          <p:nvSpPr>
            <p:cNvPr id="6" name="TextBox 5">
              <a:extLst>
                <a:ext uri="{FF2B5EF4-FFF2-40B4-BE49-F238E27FC236}">
                  <a16:creationId xmlns:a16="http://schemas.microsoft.com/office/drawing/2014/main" id="{EA40C8EF-9347-4752-B4A4-B04DAF0E25D9}"/>
                </a:ext>
              </a:extLst>
            </p:cNvPr>
            <p:cNvSpPr txBox="1"/>
            <p:nvPr/>
          </p:nvSpPr>
          <p:spPr>
            <a:xfrm>
              <a:off x="595084" y="2819301"/>
              <a:ext cx="10784116" cy="523220"/>
            </a:xfrm>
            <a:prstGeom prst="rect">
              <a:avLst/>
            </a:prstGeom>
            <a:noFill/>
          </p:spPr>
          <p:txBody>
            <a:bodyPr wrap="square" rtlCol="0">
              <a:spAutoFit/>
            </a:bodyPr>
            <a:lstStyle/>
            <a:p>
              <a:r>
                <a:rPr lang="en-CA" sz="2800"/>
                <a:t>3. Chambers stored in sealed container and kept in a cooler</a:t>
              </a:r>
              <a:endParaRPr lang="en-US" sz="2800"/>
            </a:p>
          </p:txBody>
        </p:sp>
        <p:sp>
          <p:nvSpPr>
            <p:cNvPr id="8" name="TextBox 7">
              <a:extLst>
                <a:ext uri="{FF2B5EF4-FFF2-40B4-BE49-F238E27FC236}">
                  <a16:creationId xmlns:a16="http://schemas.microsoft.com/office/drawing/2014/main" id="{73C54FF3-3835-4580-A142-6DDCE9F4CF20}"/>
                </a:ext>
              </a:extLst>
            </p:cNvPr>
            <p:cNvSpPr txBox="1"/>
            <p:nvPr/>
          </p:nvSpPr>
          <p:spPr>
            <a:xfrm>
              <a:off x="595084" y="3566936"/>
              <a:ext cx="8157029" cy="523220"/>
            </a:xfrm>
            <a:prstGeom prst="rect">
              <a:avLst/>
            </a:prstGeom>
            <a:noFill/>
          </p:spPr>
          <p:txBody>
            <a:bodyPr wrap="square" rtlCol="0">
              <a:spAutoFit/>
            </a:bodyPr>
            <a:lstStyle/>
            <a:p>
              <a:r>
                <a:rPr lang="en-CA" sz="2800"/>
                <a:t>4. Cooler ice is replenished during transport</a:t>
              </a:r>
              <a:endParaRPr lang="en-US" sz="2800"/>
            </a:p>
          </p:txBody>
        </p:sp>
        <p:sp>
          <p:nvSpPr>
            <p:cNvPr id="9" name="TextBox 8">
              <a:extLst>
                <a:ext uri="{FF2B5EF4-FFF2-40B4-BE49-F238E27FC236}">
                  <a16:creationId xmlns:a16="http://schemas.microsoft.com/office/drawing/2014/main" id="{F9784593-D6F7-4919-8205-8DC67D74A33C}"/>
                </a:ext>
              </a:extLst>
            </p:cNvPr>
            <p:cNvSpPr txBox="1"/>
            <p:nvPr/>
          </p:nvSpPr>
          <p:spPr>
            <a:xfrm>
              <a:off x="595084" y="4234897"/>
              <a:ext cx="7184572" cy="523220"/>
            </a:xfrm>
            <a:prstGeom prst="rect">
              <a:avLst/>
            </a:prstGeom>
            <a:noFill/>
          </p:spPr>
          <p:txBody>
            <a:bodyPr wrap="square" rtlCol="0">
              <a:spAutoFit/>
            </a:bodyPr>
            <a:lstStyle/>
            <a:p>
              <a:r>
                <a:rPr lang="en-CA" sz="2800"/>
                <a:t>5. Samples stored in freezer at Western</a:t>
              </a:r>
              <a:endParaRPr lang="en-US" sz="2800"/>
            </a:p>
          </p:txBody>
        </p:sp>
      </p:grpSp>
    </p:spTree>
    <p:extLst>
      <p:ext uri="{BB962C8B-B14F-4D97-AF65-F5344CB8AC3E}">
        <p14:creationId xmlns:p14="http://schemas.microsoft.com/office/powerpoint/2010/main" val="2809566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Post-Flight Microbiological Sampling Aims</a:t>
            </a:r>
            <a:endParaRPr lang="en-US" sz="3600">
              <a:latin typeface="Microsoft JhengHei"/>
              <a:ea typeface="Microsoft JhengHei"/>
            </a:endParaRPr>
          </a:p>
          <a:p>
            <a:pPr algn="ctr"/>
            <a:endParaRPr lang="en-US" sz="3600" b="1">
              <a:latin typeface="Microsoft JhengHei"/>
              <a:ea typeface="Microsoft JhengHei"/>
              <a:cs typeface="Calibri"/>
            </a:endParaRPr>
          </a:p>
        </p:txBody>
      </p:sp>
      <p:sp>
        <p:nvSpPr>
          <p:cNvPr id="2" name="TextBox 1">
            <a:extLst>
              <a:ext uri="{FF2B5EF4-FFF2-40B4-BE49-F238E27FC236}">
                <a16:creationId xmlns:a16="http://schemas.microsoft.com/office/drawing/2014/main" id="{14BBC42D-DF2C-4EB2-A290-00D566B5DFDE}"/>
              </a:ext>
            </a:extLst>
          </p:cNvPr>
          <p:cNvSpPr txBox="1"/>
          <p:nvPr/>
        </p:nvSpPr>
        <p:spPr>
          <a:xfrm>
            <a:off x="1583211" y="2302081"/>
            <a:ext cx="10492594"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800"/>
              <a:t>Identify bacterial taxonomic groups</a:t>
            </a:r>
            <a:br>
              <a:rPr lang="en-US" sz="2800"/>
            </a:br>
            <a:endParaRPr lang="en-US" sz="2800"/>
          </a:p>
          <a:p>
            <a:pPr marL="457200" indent="-457200">
              <a:buAutoNum type="arabicPeriod"/>
            </a:pPr>
            <a:r>
              <a:rPr lang="en-US" sz="2800"/>
              <a:t>Compare taxonomic variation at varying altitudes </a:t>
            </a:r>
            <a:br>
              <a:rPr lang="en-US" sz="2800"/>
            </a:br>
            <a:endParaRPr lang="en-US" sz="2800"/>
          </a:p>
          <a:p>
            <a:pPr marL="457200" indent="-457200">
              <a:buAutoNum type="arabicPeriod"/>
            </a:pPr>
            <a:r>
              <a:rPr lang="en-US" sz="2800"/>
              <a:t>Assess the ecological and medical significance of isolated species</a:t>
            </a:r>
          </a:p>
        </p:txBody>
      </p:sp>
    </p:spTree>
    <p:extLst>
      <p:ext uri="{BB962C8B-B14F-4D97-AF65-F5344CB8AC3E}">
        <p14:creationId xmlns:p14="http://schemas.microsoft.com/office/powerpoint/2010/main" val="192405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Post-Flight Microbiological Sampling </a:t>
            </a:r>
            <a:endParaRPr lang="en-US" sz="3600">
              <a:latin typeface="Microsoft JhengHei"/>
              <a:ea typeface="Microsoft JhengHei"/>
            </a:endParaRPr>
          </a:p>
          <a:p>
            <a:pPr algn="ctr"/>
            <a:endParaRPr lang="en-US" sz="3600" b="1">
              <a:latin typeface="Microsoft JhengHei"/>
              <a:ea typeface="Microsoft JhengHei"/>
              <a:cs typeface="Calibri"/>
            </a:endParaRPr>
          </a:p>
        </p:txBody>
      </p:sp>
      <p:sp>
        <p:nvSpPr>
          <p:cNvPr id="5" name="TextBox 4">
            <a:extLst>
              <a:ext uri="{FF2B5EF4-FFF2-40B4-BE49-F238E27FC236}">
                <a16:creationId xmlns:a16="http://schemas.microsoft.com/office/drawing/2014/main" id="{810F599C-562D-4493-BBF2-CCCB12E17C2E}"/>
              </a:ext>
            </a:extLst>
          </p:cNvPr>
          <p:cNvSpPr txBox="1"/>
          <p:nvPr/>
        </p:nvSpPr>
        <p:spPr>
          <a:xfrm>
            <a:off x="2799453" y="1452472"/>
            <a:ext cx="6788431" cy="489364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u="sng"/>
              <a:t>Sample Concentration</a:t>
            </a:r>
          </a:p>
          <a:p>
            <a:pPr marL="914400" lvl="1" indent="-457200">
              <a:buFont typeface="Arial" panose="020B0604020202020204" pitchFamily="34" charset="0"/>
              <a:buChar char="•"/>
            </a:pPr>
            <a:r>
              <a:rPr lang="en-US" sz="2400"/>
              <a:t>Archive sample</a:t>
            </a:r>
          </a:p>
          <a:p>
            <a:pPr marL="914400" lvl="1" indent="-457200">
              <a:buFont typeface="Arial" panose="020B0604020202020204" pitchFamily="34" charset="0"/>
              <a:buChar char="•"/>
            </a:pPr>
            <a:r>
              <a:rPr lang="en-US" sz="2400"/>
              <a:t>Culture based recovery sample</a:t>
            </a:r>
          </a:p>
          <a:p>
            <a:pPr marL="914400" lvl="1" indent="-457200">
              <a:buFont typeface="Arial" panose="020B0604020202020204" pitchFamily="34" charset="0"/>
              <a:buChar char="•"/>
            </a:pPr>
            <a:r>
              <a:rPr lang="en-US" sz="2400"/>
              <a:t>Non-culturable sample</a:t>
            </a:r>
          </a:p>
          <a:p>
            <a:pPr lvl="1"/>
            <a:endParaRPr lang="en-US" sz="2400"/>
          </a:p>
          <a:p>
            <a:pPr marL="457200" indent="-457200">
              <a:buAutoNum type="arabicPeriod"/>
            </a:pPr>
            <a:r>
              <a:rPr lang="en-US" sz="2400" u="sng"/>
              <a:t>Recovery of viable/culturable isolates </a:t>
            </a:r>
          </a:p>
          <a:p>
            <a:pPr marL="914400" lvl="1" indent="-457200">
              <a:buFont typeface="Arial" panose="020B0604020202020204" pitchFamily="34" charset="0"/>
              <a:buChar char="•"/>
            </a:pPr>
            <a:r>
              <a:rPr lang="en-US" sz="2400"/>
              <a:t>Identification via 16S V4 Sequencing</a:t>
            </a:r>
          </a:p>
          <a:p>
            <a:pPr marL="914400" lvl="1" indent="-457200">
              <a:buFont typeface="Arial" panose="020B0604020202020204" pitchFamily="34" charset="0"/>
              <a:buChar char="•"/>
            </a:pPr>
            <a:r>
              <a:rPr lang="en-US" sz="2400"/>
              <a:t>Taxonomic mapping using BLAST</a:t>
            </a:r>
          </a:p>
          <a:p>
            <a:pPr lvl="1"/>
            <a:endParaRPr lang="en-US" sz="2400"/>
          </a:p>
          <a:p>
            <a:pPr marL="457200" indent="-457200">
              <a:buAutoNum type="arabicPeriod"/>
            </a:pPr>
            <a:r>
              <a:rPr lang="en-US" sz="2400" u="sng"/>
              <a:t>Identification of non-culturable isolates</a:t>
            </a:r>
          </a:p>
          <a:p>
            <a:pPr marL="914400" lvl="1" indent="-457200">
              <a:buFont typeface="Arial" panose="020B0604020202020204" pitchFamily="34" charset="0"/>
              <a:buChar char="•"/>
            </a:pPr>
            <a:r>
              <a:rPr lang="en-US" sz="2400"/>
              <a:t>Identification via 16S V4 Sequencing</a:t>
            </a:r>
          </a:p>
          <a:p>
            <a:pPr marL="914400" lvl="1" indent="-457200">
              <a:buFont typeface="Arial" panose="020B0604020202020204" pitchFamily="34" charset="0"/>
              <a:buChar char="•"/>
            </a:pPr>
            <a:r>
              <a:rPr lang="en-US" sz="2400"/>
              <a:t>Bioinformatic analysis</a:t>
            </a:r>
          </a:p>
          <a:p>
            <a:endParaRPr lang="en-US" sz="2400"/>
          </a:p>
        </p:txBody>
      </p:sp>
    </p:spTree>
    <p:extLst>
      <p:ext uri="{BB962C8B-B14F-4D97-AF65-F5344CB8AC3E}">
        <p14:creationId xmlns:p14="http://schemas.microsoft.com/office/powerpoint/2010/main" val="226055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cs typeface="Calibri"/>
              </a:rPr>
              <a:t>Experiment Testing and Prototype Construction</a:t>
            </a:r>
          </a:p>
        </p:txBody>
      </p:sp>
      <p:sp>
        <p:nvSpPr>
          <p:cNvPr id="5" name="TextBox 4">
            <a:extLst>
              <a:ext uri="{FF2B5EF4-FFF2-40B4-BE49-F238E27FC236}">
                <a16:creationId xmlns:a16="http://schemas.microsoft.com/office/drawing/2014/main" id="{D93A58C1-4856-48E8-BA5B-F4E77B3B145A}"/>
              </a:ext>
            </a:extLst>
          </p:cNvPr>
          <p:cNvSpPr txBox="1"/>
          <p:nvPr/>
        </p:nvSpPr>
        <p:spPr>
          <a:xfrm>
            <a:off x="945809" y="1453219"/>
            <a:ext cx="10820840" cy="40010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200"/>
              </a:spcAft>
            </a:pPr>
            <a:r>
              <a:rPr lang="en-US" sz="2800" u="sng"/>
              <a:t>Testing Before Launch</a:t>
            </a:r>
            <a:endParaRPr lang="en-US" u="sng"/>
          </a:p>
          <a:p>
            <a:pPr marL="514350" indent="-514350">
              <a:buAutoNum type="arabicPeriod"/>
            </a:pPr>
            <a:r>
              <a:rPr lang="en-US" sz="2400"/>
              <a:t>Thermal Test: Monitor the temperature inside </a:t>
            </a:r>
            <a:r>
              <a:rPr lang="en-US" sz="2400" err="1"/>
              <a:t>cerafelt</a:t>
            </a:r>
            <a:r>
              <a:rPr lang="en-US" sz="2400"/>
              <a:t> insulation wrapped computer when subjected to a cold (-25 °C) environment (freezer from the Laboratory for Stable Isotope Science at Western University).</a:t>
            </a:r>
          </a:p>
          <a:p>
            <a:pPr marL="514350" indent="-514350">
              <a:buAutoNum type="arabicPeriod"/>
            </a:pPr>
            <a:endParaRPr lang="en-US" sz="2400"/>
          </a:p>
          <a:p>
            <a:r>
              <a:rPr lang="en-US" sz="2400" u="sng"/>
              <a:t>Main concerns for this test</a:t>
            </a:r>
          </a:p>
          <a:p>
            <a:pPr marL="971550" lvl="1" indent="-514350">
              <a:buAutoNum type="arabicPeriod"/>
            </a:pPr>
            <a:r>
              <a:rPr lang="en-US" sz="2400"/>
              <a:t>Identify internal and external temperature differential over insulation layer</a:t>
            </a:r>
          </a:p>
          <a:p>
            <a:pPr marL="971550" lvl="1" indent="-514350">
              <a:buAutoNum type="arabicPeriod"/>
            </a:pPr>
            <a:r>
              <a:rPr lang="en-US" sz="2400"/>
              <a:t>Identify computer heat dissipation </a:t>
            </a:r>
          </a:p>
        </p:txBody>
      </p:sp>
    </p:spTree>
    <p:extLst>
      <p:ext uri="{BB962C8B-B14F-4D97-AF65-F5344CB8AC3E}">
        <p14:creationId xmlns:p14="http://schemas.microsoft.com/office/powerpoint/2010/main" val="3566668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391613" y="266653"/>
            <a:ext cx="11102073"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Determination of Vertical  Bioaerosol Distribution</a:t>
            </a:r>
            <a:endParaRPr lang="en-US">
              <a:cs typeface="Calibri"/>
            </a:endParaRPr>
          </a:p>
        </p:txBody>
      </p:sp>
      <p:sp>
        <p:nvSpPr>
          <p:cNvPr id="2" name="TextBox 1">
            <a:extLst>
              <a:ext uri="{FF2B5EF4-FFF2-40B4-BE49-F238E27FC236}">
                <a16:creationId xmlns:a16="http://schemas.microsoft.com/office/drawing/2014/main" id="{55F6722E-8DC6-4DFD-9A9A-58466586B6D4}"/>
              </a:ext>
            </a:extLst>
          </p:cNvPr>
          <p:cNvSpPr txBox="1"/>
          <p:nvPr/>
        </p:nvSpPr>
        <p:spPr>
          <a:xfrm>
            <a:off x="235127" y="1293804"/>
            <a:ext cx="5634626" cy="140038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3200" u="sng"/>
              <a:t>Bioaerosol Definition</a:t>
            </a:r>
          </a:p>
          <a:p>
            <a:pPr>
              <a:spcAft>
                <a:spcPts val="600"/>
              </a:spcAft>
            </a:pPr>
            <a:r>
              <a:rPr lang="en-US" sz="2400"/>
              <a:t>Airborne particles that are biological in origin.</a:t>
            </a:r>
          </a:p>
        </p:txBody>
      </p:sp>
      <p:sp>
        <p:nvSpPr>
          <p:cNvPr id="4" name="TextBox 3">
            <a:extLst>
              <a:ext uri="{FF2B5EF4-FFF2-40B4-BE49-F238E27FC236}">
                <a16:creationId xmlns:a16="http://schemas.microsoft.com/office/drawing/2014/main" id="{9803116F-B61D-4EDE-8968-0CB9A32B8C35}"/>
              </a:ext>
            </a:extLst>
          </p:cNvPr>
          <p:cNvSpPr txBox="1"/>
          <p:nvPr/>
        </p:nvSpPr>
        <p:spPr>
          <a:xfrm>
            <a:off x="225834" y="2994183"/>
            <a:ext cx="5643919" cy="34009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a:t>Significance</a:t>
            </a:r>
          </a:p>
          <a:p>
            <a:pPr>
              <a:spcBef>
                <a:spcPts val="600"/>
              </a:spcBef>
            </a:pPr>
            <a:r>
              <a:rPr lang="en-US" sz="2400"/>
              <a:t>Impact on human health.</a:t>
            </a:r>
          </a:p>
          <a:p>
            <a:pPr marL="342900" indent="-342900">
              <a:spcBef>
                <a:spcPts val="600"/>
              </a:spcBef>
              <a:buFont typeface="Arial" panose="020B0604020202020204" pitchFamily="34" charset="0"/>
              <a:buChar char="•"/>
            </a:pPr>
            <a:r>
              <a:rPr lang="en-US" sz="2400"/>
              <a:t>Transportation of allergens (pollen, fungi, </a:t>
            </a:r>
            <a:r>
              <a:rPr lang="en-US" sz="2400" err="1"/>
              <a:t>etc</a:t>
            </a:r>
            <a:r>
              <a:rPr lang="en-US" sz="2400"/>
              <a:t>)</a:t>
            </a:r>
          </a:p>
          <a:p>
            <a:pPr marL="342900" indent="-342900">
              <a:spcBef>
                <a:spcPts val="600"/>
              </a:spcBef>
              <a:buFont typeface="Arial" panose="020B0604020202020204" pitchFamily="34" charset="0"/>
              <a:buChar char="•"/>
            </a:pPr>
            <a:endParaRPr lang="en-US" sz="2400"/>
          </a:p>
          <a:p>
            <a:r>
              <a:rPr lang="en-US" sz="2400"/>
              <a:t>Habitability of the atmosphere.</a:t>
            </a:r>
          </a:p>
          <a:p>
            <a:pPr marL="342900" indent="-342900">
              <a:buFont typeface="Arial" panose="020B0604020202020204" pitchFamily="34" charset="0"/>
              <a:buChar char="•"/>
            </a:pPr>
            <a:r>
              <a:rPr lang="en-US" sz="2400"/>
              <a:t>Microbial state: living, dead, dormant, etc.</a:t>
            </a:r>
          </a:p>
        </p:txBody>
      </p:sp>
      <p:pic>
        <p:nvPicPr>
          <p:cNvPr id="6" name="Picture 6" descr="A close up of a map&#10;&#10;Description generated with high confidence">
            <a:extLst>
              <a:ext uri="{FF2B5EF4-FFF2-40B4-BE49-F238E27FC236}">
                <a16:creationId xmlns:a16="http://schemas.microsoft.com/office/drawing/2014/main" id="{2E7BEEC6-28E7-4AA5-987A-BD9BADAB3A35}"/>
              </a:ext>
            </a:extLst>
          </p:cNvPr>
          <p:cNvPicPr>
            <a:picLocks noChangeAspect="1"/>
          </p:cNvPicPr>
          <p:nvPr/>
        </p:nvPicPr>
        <p:blipFill>
          <a:blip r:embed="rId2"/>
          <a:stretch>
            <a:fillRect/>
          </a:stretch>
        </p:blipFill>
        <p:spPr>
          <a:xfrm>
            <a:off x="5942650" y="1497988"/>
            <a:ext cx="6023516" cy="4552679"/>
          </a:xfrm>
          <a:prstGeom prst="rect">
            <a:avLst/>
          </a:prstGeom>
        </p:spPr>
      </p:pic>
      <p:sp>
        <p:nvSpPr>
          <p:cNvPr id="5" name="TextBox 4">
            <a:extLst>
              <a:ext uri="{FF2B5EF4-FFF2-40B4-BE49-F238E27FC236}">
                <a16:creationId xmlns:a16="http://schemas.microsoft.com/office/drawing/2014/main" id="{27B336F8-651D-4425-A33B-FB7579CB145D}"/>
              </a:ext>
            </a:extLst>
          </p:cNvPr>
          <p:cNvSpPr txBox="1"/>
          <p:nvPr/>
        </p:nvSpPr>
        <p:spPr>
          <a:xfrm>
            <a:off x="8680910" y="6164292"/>
            <a:ext cx="340455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Modified from </a:t>
            </a:r>
            <a:r>
              <a:rPr lang="en-US" err="1"/>
              <a:t>Pöschl</a:t>
            </a:r>
            <a:r>
              <a:rPr lang="en-US"/>
              <a:t> (2006)</a:t>
            </a:r>
          </a:p>
        </p:txBody>
      </p:sp>
    </p:spTree>
    <p:extLst>
      <p:ext uri="{BB962C8B-B14F-4D97-AF65-F5344CB8AC3E}">
        <p14:creationId xmlns:p14="http://schemas.microsoft.com/office/powerpoint/2010/main" val="2693310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cs typeface="Calibri"/>
              </a:rPr>
              <a:t>Experiment Testing and Prototype Construction (cont.)</a:t>
            </a:r>
          </a:p>
        </p:txBody>
      </p:sp>
      <p:sp>
        <p:nvSpPr>
          <p:cNvPr id="5" name="TextBox 4">
            <a:extLst>
              <a:ext uri="{FF2B5EF4-FFF2-40B4-BE49-F238E27FC236}">
                <a16:creationId xmlns:a16="http://schemas.microsoft.com/office/drawing/2014/main" id="{D93A58C1-4856-48E8-BA5B-F4E77B3B145A}"/>
              </a:ext>
            </a:extLst>
          </p:cNvPr>
          <p:cNvSpPr txBox="1"/>
          <p:nvPr/>
        </p:nvSpPr>
        <p:spPr>
          <a:xfrm>
            <a:off x="1042177" y="1042912"/>
            <a:ext cx="10118052" cy="54784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200"/>
              </a:spcAft>
            </a:pPr>
            <a:endParaRPr lang="en-US" sz="2800"/>
          </a:p>
          <a:p>
            <a:r>
              <a:rPr lang="en-US" sz="2400"/>
              <a:t>Eleven layers of insulation needed to maintain internal at 0 °C with –50 °C outside temperatures</a:t>
            </a:r>
          </a:p>
          <a:p>
            <a:pPr marL="514350" indent="-514350">
              <a:buAutoNum type="arabicPeriod"/>
            </a:pPr>
            <a:endParaRPr lang="en-US" sz="2400"/>
          </a:p>
          <a:p>
            <a:r>
              <a:rPr lang="en-US" sz="2400"/>
              <a:t>Actual mission will need to use these 1.3 cm thick insulation layers wrapped around critical components (without heaters and not considering heat dissipation)</a:t>
            </a:r>
          </a:p>
          <a:p>
            <a:pPr marL="514350" indent="-514350">
              <a:buAutoNum type="arabicPeriod"/>
            </a:pPr>
            <a:endParaRPr lang="en-US" sz="2400"/>
          </a:p>
          <a:p>
            <a:r>
              <a:rPr lang="en-US" sz="2400"/>
              <a:t>Five layers of insulation needed to maintain internal temperature at 0 °C in test chamber temperatures (-25 °C)</a:t>
            </a:r>
          </a:p>
          <a:p>
            <a:pPr marL="514350" indent="-514350">
              <a:buAutoNum type="arabicPeriod"/>
            </a:pPr>
            <a:endParaRPr lang="en-US" sz="2400"/>
          </a:p>
          <a:p>
            <a:r>
              <a:rPr lang="en-US" sz="2400"/>
              <a:t>Using only five layers during testing allows better simulation of mission thermal environments and validation of insulation use</a:t>
            </a:r>
          </a:p>
          <a:p>
            <a:pPr marL="514350" indent="-514350">
              <a:buAutoNum type="arabicPeriod"/>
            </a:pPr>
            <a:endParaRPr lang="en-US" sz="2400"/>
          </a:p>
        </p:txBody>
      </p:sp>
    </p:spTree>
    <p:extLst>
      <p:ext uri="{BB962C8B-B14F-4D97-AF65-F5344CB8AC3E}">
        <p14:creationId xmlns:p14="http://schemas.microsoft.com/office/powerpoint/2010/main" val="3924690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cs typeface="Calibri"/>
              </a:rPr>
              <a:t>Experiment Testing and Prototype Construction (cont.)</a:t>
            </a:r>
          </a:p>
        </p:txBody>
      </p:sp>
      <p:graphicFrame>
        <p:nvGraphicFramePr>
          <p:cNvPr id="6" name="Table 5">
            <a:extLst>
              <a:ext uri="{FF2B5EF4-FFF2-40B4-BE49-F238E27FC236}">
                <a16:creationId xmlns:a16="http://schemas.microsoft.com/office/drawing/2014/main" id="{3553BFFD-DE2C-42BC-8F1C-A37E18678DD9}"/>
              </a:ext>
            </a:extLst>
          </p:cNvPr>
          <p:cNvGraphicFramePr>
            <a:graphicFrameLocks noGrp="1"/>
          </p:cNvGraphicFramePr>
          <p:nvPr>
            <p:extLst>
              <p:ext uri="{D42A27DB-BD31-4B8C-83A1-F6EECF244321}">
                <p14:modId xmlns:p14="http://schemas.microsoft.com/office/powerpoint/2010/main" val="3204768608"/>
              </p:ext>
            </p:extLst>
          </p:nvPr>
        </p:nvGraphicFramePr>
        <p:xfrm>
          <a:off x="509738" y="1908041"/>
          <a:ext cx="5247568" cy="3017520"/>
        </p:xfrm>
        <a:graphic>
          <a:graphicData uri="http://schemas.openxmlformats.org/drawingml/2006/table">
            <a:tbl>
              <a:tblPr firstRow="1" bandRow="1">
                <a:tableStyleId>{5C22544A-7EE6-4342-B048-85BDC9FD1C3A}</a:tableStyleId>
              </a:tblPr>
              <a:tblGrid>
                <a:gridCol w="2224969">
                  <a:extLst>
                    <a:ext uri="{9D8B030D-6E8A-4147-A177-3AD203B41FA5}">
                      <a16:colId xmlns:a16="http://schemas.microsoft.com/office/drawing/2014/main" val="1263965531"/>
                    </a:ext>
                  </a:extLst>
                </a:gridCol>
                <a:gridCol w="1007533">
                  <a:extLst>
                    <a:ext uri="{9D8B030D-6E8A-4147-A177-3AD203B41FA5}">
                      <a16:colId xmlns:a16="http://schemas.microsoft.com/office/drawing/2014/main" val="187600067"/>
                    </a:ext>
                  </a:extLst>
                </a:gridCol>
                <a:gridCol w="1007533">
                  <a:extLst>
                    <a:ext uri="{9D8B030D-6E8A-4147-A177-3AD203B41FA5}">
                      <a16:colId xmlns:a16="http://schemas.microsoft.com/office/drawing/2014/main" val="3480045625"/>
                    </a:ext>
                  </a:extLst>
                </a:gridCol>
                <a:gridCol w="1007533">
                  <a:extLst>
                    <a:ext uri="{9D8B030D-6E8A-4147-A177-3AD203B41FA5}">
                      <a16:colId xmlns:a16="http://schemas.microsoft.com/office/drawing/2014/main" val="4095290768"/>
                    </a:ext>
                  </a:extLst>
                </a:gridCol>
              </a:tblGrid>
              <a:tr h="190500">
                <a:tc>
                  <a:txBody>
                    <a:bodyPr/>
                    <a:lstStyle/>
                    <a:p>
                      <a:pPr algn="ctr"/>
                      <a:r>
                        <a:rPr lang="en-US">
                          <a:effectLst/>
                        </a:rPr>
                        <a:t>Term</a:t>
                      </a:r>
                    </a:p>
                  </a:txBody>
                  <a:tcPr marL="0" marR="0" marT="0" marB="0" anchor="ctr"/>
                </a:tc>
                <a:tc>
                  <a:txBody>
                    <a:bodyPr/>
                    <a:lstStyle/>
                    <a:p>
                      <a:pPr algn="ctr"/>
                      <a:r>
                        <a:rPr lang="en-US">
                          <a:effectLst/>
                        </a:rPr>
                        <a:t>Symbol</a:t>
                      </a:r>
                    </a:p>
                  </a:txBody>
                  <a:tcPr marL="0" marR="0" marT="0" marB="0" anchor="ctr"/>
                </a:tc>
                <a:tc>
                  <a:txBody>
                    <a:bodyPr/>
                    <a:lstStyle/>
                    <a:p>
                      <a:pPr algn="ctr"/>
                      <a:r>
                        <a:rPr lang="en-US">
                          <a:effectLst/>
                        </a:rPr>
                        <a:t>Value</a:t>
                      </a:r>
                    </a:p>
                  </a:txBody>
                  <a:tcPr marL="0" marR="0" marT="0" marB="0" anchor="ctr"/>
                </a:tc>
                <a:tc>
                  <a:txBody>
                    <a:bodyPr/>
                    <a:lstStyle/>
                    <a:p>
                      <a:pPr algn="ctr"/>
                      <a:r>
                        <a:rPr lang="en-US">
                          <a:effectLst/>
                        </a:rPr>
                        <a:t>Units</a:t>
                      </a:r>
                    </a:p>
                  </a:txBody>
                  <a:tcPr marL="0" marR="0" marT="0" marB="0" anchor="ctr"/>
                </a:tc>
                <a:extLst>
                  <a:ext uri="{0D108BD9-81ED-4DB2-BD59-A6C34878D82A}">
                    <a16:rowId xmlns:a16="http://schemas.microsoft.com/office/drawing/2014/main" val="1460304789"/>
                  </a:ext>
                </a:extLst>
              </a:tr>
              <a:tr h="190500">
                <a:tc>
                  <a:txBody>
                    <a:bodyPr/>
                    <a:lstStyle/>
                    <a:p>
                      <a:r>
                        <a:rPr lang="en-US">
                          <a:effectLst/>
                        </a:rPr>
                        <a:t>Area</a:t>
                      </a:r>
                    </a:p>
                  </a:txBody>
                  <a:tcPr marL="0" marR="0" marT="0" marB="0" anchor="ctr"/>
                </a:tc>
                <a:tc>
                  <a:txBody>
                    <a:bodyPr/>
                    <a:lstStyle/>
                    <a:p>
                      <a:r>
                        <a:rPr lang="en-US">
                          <a:effectLst/>
                        </a:rPr>
                        <a:t>A</a:t>
                      </a:r>
                    </a:p>
                  </a:txBody>
                  <a:tcPr marL="0" marR="0" marT="0" marB="0" anchor="ctr"/>
                </a:tc>
                <a:tc>
                  <a:txBody>
                    <a:bodyPr/>
                    <a:lstStyle/>
                    <a:p>
                      <a:pPr algn="ctr"/>
                      <a:r>
                        <a:rPr lang="en-US">
                          <a:effectLst/>
                        </a:rPr>
                        <a:t>0.045</a:t>
                      </a:r>
                    </a:p>
                  </a:txBody>
                  <a:tcPr marL="0" marR="0" marT="0" marB="0" anchor="ctr"/>
                </a:tc>
                <a:tc>
                  <a:txBody>
                    <a:bodyPr/>
                    <a:lstStyle/>
                    <a:p>
                      <a:pPr lvl="0" algn="ctr">
                        <a:buNone/>
                      </a:pPr>
                      <a:r>
                        <a:rPr lang="en-US" sz="1800" b="0" i="0" u="none" strike="noStrike" noProof="0">
                          <a:solidFill>
                            <a:srgbClr val="000000"/>
                          </a:solidFill>
                          <a:latin typeface="Century Gothic"/>
                        </a:rPr>
                        <a:t>m</a:t>
                      </a:r>
                      <a:r>
                        <a:rPr lang="en-US" sz="1800" b="0" i="0" u="none" strike="noStrike" baseline="30000" noProof="0">
                          <a:solidFill>
                            <a:srgbClr val="000000"/>
                          </a:solidFill>
                          <a:latin typeface="Century Gothic"/>
                        </a:rPr>
                        <a:t>2</a:t>
                      </a:r>
                      <a:endParaRPr lang="en-US">
                        <a:effectLst/>
                      </a:endParaRPr>
                    </a:p>
                  </a:txBody>
                  <a:tcPr marL="0" marR="0" marT="0" marB="0" anchor="ctr"/>
                </a:tc>
                <a:extLst>
                  <a:ext uri="{0D108BD9-81ED-4DB2-BD59-A6C34878D82A}">
                    <a16:rowId xmlns:a16="http://schemas.microsoft.com/office/drawing/2014/main" val="1445766185"/>
                  </a:ext>
                </a:extLst>
              </a:tr>
              <a:tr h="190500">
                <a:tc>
                  <a:txBody>
                    <a:bodyPr/>
                    <a:lstStyle/>
                    <a:p>
                      <a:r>
                        <a:rPr lang="en-US" b="1">
                          <a:effectLst/>
                        </a:rPr>
                        <a:t>Inside Temp</a:t>
                      </a:r>
                    </a:p>
                  </a:txBody>
                  <a:tcPr marL="0" marR="0" marT="0" marB="0" anchor="ctr"/>
                </a:tc>
                <a:tc>
                  <a:txBody>
                    <a:bodyPr/>
                    <a:lstStyle/>
                    <a:p>
                      <a:r>
                        <a:rPr lang="en-US" b="1">
                          <a:effectLst/>
                        </a:rPr>
                        <a:t>Ta</a:t>
                      </a:r>
                    </a:p>
                  </a:txBody>
                  <a:tcPr marL="0" marR="0" marT="0" marB="0" anchor="ctr"/>
                </a:tc>
                <a:tc>
                  <a:txBody>
                    <a:bodyPr/>
                    <a:lstStyle/>
                    <a:p>
                      <a:pPr algn="ctr"/>
                      <a:r>
                        <a:rPr lang="en-US" b="1">
                          <a:effectLst/>
                        </a:rPr>
                        <a:t>271</a:t>
                      </a:r>
                    </a:p>
                  </a:txBody>
                  <a:tcPr marL="0" marR="0" marT="0" marB="0" anchor="ctr"/>
                </a:tc>
                <a:tc>
                  <a:txBody>
                    <a:bodyPr/>
                    <a:lstStyle/>
                    <a:p>
                      <a:pPr algn="ctr"/>
                      <a:r>
                        <a:rPr lang="en-US">
                          <a:effectLst/>
                        </a:rPr>
                        <a:t>Kelvin</a:t>
                      </a:r>
                    </a:p>
                  </a:txBody>
                  <a:tcPr marL="0" marR="0" marT="0" marB="0" anchor="ctr"/>
                </a:tc>
                <a:extLst>
                  <a:ext uri="{0D108BD9-81ED-4DB2-BD59-A6C34878D82A}">
                    <a16:rowId xmlns:a16="http://schemas.microsoft.com/office/drawing/2014/main" val="386454451"/>
                  </a:ext>
                </a:extLst>
              </a:tr>
              <a:tr h="190500">
                <a:tc>
                  <a:txBody>
                    <a:bodyPr/>
                    <a:lstStyle/>
                    <a:p>
                      <a:r>
                        <a:rPr lang="en-US" b="1">
                          <a:effectLst/>
                        </a:rPr>
                        <a:t>Outside Temp</a:t>
                      </a:r>
                    </a:p>
                  </a:txBody>
                  <a:tcPr marL="0" marR="0" marT="0" marB="0" anchor="ctr"/>
                </a:tc>
                <a:tc>
                  <a:txBody>
                    <a:bodyPr/>
                    <a:lstStyle/>
                    <a:p>
                      <a:r>
                        <a:rPr lang="en-US" b="1">
                          <a:effectLst/>
                        </a:rPr>
                        <a:t>Tb</a:t>
                      </a:r>
                    </a:p>
                  </a:txBody>
                  <a:tcPr marL="0" marR="0" marT="0" marB="0" anchor="ctr"/>
                </a:tc>
                <a:tc>
                  <a:txBody>
                    <a:bodyPr/>
                    <a:lstStyle/>
                    <a:p>
                      <a:pPr algn="ctr"/>
                      <a:r>
                        <a:rPr lang="en-US" b="1">
                          <a:effectLst/>
                        </a:rPr>
                        <a:t>223</a:t>
                      </a:r>
                    </a:p>
                  </a:txBody>
                  <a:tcPr marL="0" marR="0" marT="0" marB="0" anchor="ctr"/>
                </a:tc>
                <a:tc>
                  <a:txBody>
                    <a:bodyPr/>
                    <a:lstStyle/>
                    <a:p>
                      <a:pPr algn="ctr"/>
                      <a:r>
                        <a:rPr lang="en-US">
                          <a:effectLst/>
                        </a:rPr>
                        <a:t>Kelvin</a:t>
                      </a:r>
                    </a:p>
                  </a:txBody>
                  <a:tcPr marL="0" marR="0" marT="0" marB="0" anchor="ctr"/>
                </a:tc>
                <a:extLst>
                  <a:ext uri="{0D108BD9-81ED-4DB2-BD59-A6C34878D82A}">
                    <a16:rowId xmlns:a16="http://schemas.microsoft.com/office/drawing/2014/main" val="2111465412"/>
                  </a:ext>
                </a:extLst>
              </a:tr>
              <a:tr h="190500">
                <a:tc>
                  <a:txBody>
                    <a:bodyPr/>
                    <a:lstStyle/>
                    <a:p>
                      <a:r>
                        <a:rPr lang="en-US">
                          <a:effectLst/>
                        </a:rPr>
                        <a:t>Inside Conv</a:t>
                      </a:r>
                    </a:p>
                  </a:txBody>
                  <a:tcPr marL="0" marR="0" marT="0" marB="0" anchor="ctr"/>
                </a:tc>
                <a:tc>
                  <a:txBody>
                    <a:bodyPr/>
                    <a:lstStyle/>
                    <a:p>
                      <a:r>
                        <a:rPr lang="en-US">
                          <a:effectLst/>
                        </a:rPr>
                        <a:t>ha</a:t>
                      </a:r>
                    </a:p>
                  </a:txBody>
                  <a:tcPr marL="0" marR="0" marT="0" marB="0" anchor="ctr"/>
                </a:tc>
                <a:tc>
                  <a:txBody>
                    <a:bodyPr/>
                    <a:lstStyle/>
                    <a:p>
                      <a:pPr algn="ctr"/>
                      <a:r>
                        <a:rPr lang="en-US">
                          <a:effectLst/>
                        </a:rPr>
                        <a:t>10.45</a:t>
                      </a:r>
                    </a:p>
                  </a:txBody>
                  <a:tcPr marL="0" marR="0" marT="0" marB="0" anchor="ctr"/>
                </a:tc>
                <a:tc>
                  <a:txBody>
                    <a:bodyPr/>
                    <a:lstStyle/>
                    <a:p>
                      <a:pPr lvl="0" algn="ctr">
                        <a:buNone/>
                      </a:pPr>
                      <a:r>
                        <a:rPr lang="en-US" sz="1800" b="0" i="0" u="none" strike="noStrike" noProof="0">
                          <a:solidFill>
                            <a:srgbClr val="000000"/>
                          </a:solidFill>
                          <a:effectLst/>
                          <a:latin typeface="Century Gothic"/>
                        </a:rPr>
                        <a:t>W/</a:t>
                      </a:r>
                      <a:r>
                        <a:rPr lang="en-US" sz="1800" b="0" i="0" u="none" strike="noStrike" noProof="0">
                          <a:solidFill>
                            <a:srgbClr val="000000"/>
                          </a:solidFill>
                          <a:latin typeface="Century Gothic"/>
                        </a:rPr>
                        <a:t>m</a:t>
                      </a:r>
                      <a:r>
                        <a:rPr lang="en-US" sz="1800" b="0" i="0" u="none" strike="noStrike" baseline="30000" noProof="0">
                          <a:solidFill>
                            <a:srgbClr val="000000"/>
                          </a:solidFill>
                          <a:latin typeface="Century Gothic"/>
                        </a:rPr>
                        <a:t>2</a:t>
                      </a:r>
                      <a:r>
                        <a:rPr lang="en-US" sz="1800" b="0" i="0" u="none" strike="noStrike" noProof="0">
                          <a:solidFill>
                            <a:srgbClr val="000000"/>
                          </a:solidFill>
                          <a:latin typeface="Century Gothic"/>
                        </a:rPr>
                        <a:t>K</a:t>
                      </a:r>
                      <a:endParaRPr lang="en-US">
                        <a:effectLst/>
                      </a:endParaRPr>
                    </a:p>
                  </a:txBody>
                  <a:tcPr marL="0" marR="0" marT="0" marB="0" anchor="ctr"/>
                </a:tc>
                <a:extLst>
                  <a:ext uri="{0D108BD9-81ED-4DB2-BD59-A6C34878D82A}">
                    <a16:rowId xmlns:a16="http://schemas.microsoft.com/office/drawing/2014/main" val="2011470608"/>
                  </a:ext>
                </a:extLst>
              </a:tr>
              <a:tr h="190500">
                <a:tc>
                  <a:txBody>
                    <a:bodyPr/>
                    <a:lstStyle/>
                    <a:p>
                      <a:r>
                        <a:rPr lang="en-US">
                          <a:effectLst/>
                        </a:rPr>
                        <a:t>Insulation Thickness</a:t>
                      </a:r>
                    </a:p>
                  </a:txBody>
                  <a:tcPr marL="0" marR="0" marT="0" marB="0" anchor="ctr"/>
                </a:tc>
                <a:tc>
                  <a:txBody>
                    <a:bodyPr/>
                    <a:lstStyle/>
                    <a:p>
                      <a:r>
                        <a:rPr lang="en-US" err="1">
                          <a:effectLst/>
                        </a:rPr>
                        <a:t>DelX</a:t>
                      </a:r>
                    </a:p>
                  </a:txBody>
                  <a:tcPr marL="0" marR="0" marT="0" marB="0" anchor="ctr"/>
                </a:tc>
                <a:tc>
                  <a:txBody>
                    <a:bodyPr/>
                    <a:lstStyle/>
                    <a:p>
                      <a:pPr algn="ctr"/>
                      <a:r>
                        <a:rPr lang="en-US">
                          <a:effectLst/>
                        </a:rPr>
                        <a:t>0.143</a:t>
                      </a:r>
                    </a:p>
                  </a:txBody>
                  <a:tcPr marL="0" marR="0" marT="0" marB="0" anchor="ctr"/>
                </a:tc>
                <a:tc>
                  <a:txBody>
                    <a:bodyPr/>
                    <a:lstStyle/>
                    <a:p>
                      <a:pPr algn="ctr"/>
                      <a:r>
                        <a:rPr lang="en-US">
                          <a:effectLst/>
                        </a:rPr>
                        <a:t>m</a:t>
                      </a:r>
                    </a:p>
                  </a:txBody>
                  <a:tcPr marL="0" marR="0" marT="0" marB="0" anchor="ctr"/>
                </a:tc>
                <a:extLst>
                  <a:ext uri="{0D108BD9-81ED-4DB2-BD59-A6C34878D82A}">
                    <a16:rowId xmlns:a16="http://schemas.microsoft.com/office/drawing/2014/main" val="2501147104"/>
                  </a:ext>
                </a:extLst>
              </a:tr>
              <a:tr h="190500">
                <a:tc>
                  <a:txBody>
                    <a:bodyPr/>
                    <a:lstStyle/>
                    <a:p>
                      <a:r>
                        <a:rPr lang="en-US">
                          <a:effectLst/>
                        </a:rPr>
                        <a:t>Insulation Conduction</a:t>
                      </a:r>
                    </a:p>
                  </a:txBody>
                  <a:tcPr marL="0" marR="0" marT="0" marB="0" anchor="ctr"/>
                </a:tc>
                <a:tc>
                  <a:txBody>
                    <a:bodyPr/>
                    <a:lstStyle/>
                    <a:p>
                      <a:r>
                        <a:rPr lang="en-US">
                          <a:effectLst/>
                        </a:rPr>
                        <a:t>k</a:t>
                      </a:r>
                    </a:p>
                  </a:txBody>
                  <a:tcPr marL="0" marR="0" marT="0" marB="0" anchor="ctr"/>
                </a:tc>
                <a:tc>
                  <a:txBody>
                    <a:bodyPr/>
                    <a:lstStyle/>
                    <a:p>
                      <a:pPr algn="ctr"/>
                      <a:r>
                        <a:rPr lang="en-US">
                          <a:effectLst/>
                        </a:rPr>
                        <a:t>0.07</a:t>
                      </a:r>
                    </a:p>
                  </a:txBody>
                  <a:tcPr marL="0" marR="0" marT="0" marB="0" anchor="ctr"/>
                </a:tc>
                <a:tc>
                  <a:txBody>
                    <a:bodyPr/>
                    <a:lstStyle/>
                    <a:p>
                      <a:pPr algn="ctr"/>
                      <a:r>
                        <a:rPr lang="en-US">
                          <a:effectLst/>
                        </a:rPr>
                        <a:t>W/</a:t>
                      </a:r>
                      <a:r>
                        <a:rPr lang="en-US" err="1">
                          <a:effectLst/>
                        </a:rPr>
                        <a:t>mK</a:t>
                      </a:r>
                    </a:p>
                  </a:txBody>
                  <a:tcPr marL="0" marR="0" marT="0" marB="0" anchor="ctr"/>
                </a:tc>
                <a:extLst>
                  <a:ext uri="{0D108BD9-81ED-4DB2-BD59-A6C34878D82A}">
                    <a16:rowId xmlns:a16="http://schemas.microsoft.com/office/drawing/2014/main" val="2027539048"/>
                  </a:ext>
                </a:extLst>
              </a:tr>
              <a:tr h="190500">
                <a:tc>
                  <a:txBody>
                    <a:bodyPr/>
                    <a:lstStyle/>
                    <a:p>
                      <a:r>
                        <a:rPr lang="en-US">
                          <a:effectLst/>
                        </a:rPr>
                        <a:t>Outside Conv</a:t>
                      </a:r>
                    </a:p>
                  </a:txBody>
                  <a:tcPr marL="0" marR="0" marT="0" marB="0" anchor="ctr"/>
                </a:tc>
                <a:tc>
                  <a:txBody>
                    <a:bodyPr/>
                    <a:lstStyle/>
                    <a:p>
                      <a:r>
                        <a:rPr lang="en-US" err="1">
                          <a:effectLst/>
                        </a:rPr>
                        <a:t>hb</a:t>
                      </a:r>
                    </a:p>
                  </a:txBody>
                  <a:tcPr marL="0" marR="0" marT="0" marB="0" anchor="ctr"/>
                </a:tc>
                <a:tc>
                  <a:txBody>
                    <a:bodyPr/>
                    <a:lstStyle/>
                    <a:p>
                      <a:pPr algn="ctr"/>
                      <a:r>
                        <a:rPr lang="en-US">
                          <a:effectLst/>
                        </a:rPr>
                        <a:t>27</a:t>
                      </a:r>
                    </a:p>
                  </a:txBody>
                  <a:tcPr marL="0" marR="0" marT="0" marB="0" anchor="ctr"/>
                </a:tc>
                <a:tc>
                  <a:txBody>
                    <a:bodyPr/>
                    <a:lstStyle/>
                    <a:p>
                      <a:pPr lvl="0" algn="ctr">
                        <a:buNone/>
                      </a:pPr>
                      <a:r>
                        <a:rPr lang="en-US" sz="1800" b="0" i="0" u="none" strike="noStrike" noProof="0">
                          <a:solidFill>
                            <a:srgbClr val="000000"/>
                          </a:solidFill>
                          <a:effectLst/>
                          <a:latin typeface="Century Gothic"/>
                        </a:rPr>
                        <a:t>W/</a:t>
                      </a:r>
                      <a:r>
                        <a:rPr lang="en-US" sz="1800" b="0" i="0" u="none" strike="noStrike" noProof="0">
                          <a:solidFill>
                            <a:srgbClr val="000000"/>
                          </a:solidFill>
                          <a:latin typeface="Century Gothic"/>
                        </a:rPr>
                        <a:t>m</a:t>
                      </a:r>
                      <a:r>
                        <a:rPr lang="en-US" sz="1800" b="0" i="0" u="none" strike="noStrike" baseline="30000" noProof="0">
                          <a:solidFill>
                            <a:srgbClr val="000000"/>
                          </a:solidFill>
                          <a:latin typeface="Century Gothic"/>
                        </a:rPr>
                        <a:t>2</a:t>
                      </a:r>
                      <a:r>
                        <a:rPr lang="en-US" sz="1800" b="0" i="0" u="none" strike="noStrike" noProof="0">
                          <a:solidFill>
                            <a:srgbClr val="000000"/>
                          </a:solidFill>
                          <a:latin typeface="Century Gothic"/>
                        </a:rPr>
                        <a:t>K</a:t>
                      </a:r>
                      <a:endParaRPr lang="en-US">
                        <a:effectLst/>
                      </a:endParaRPr>
                    </a:p>
                  </a:txBody>
                  <a:tcPr marL="0" marR="0" marT="0" marB="0" anchor="ctr"/>
                </a:tc>
                <a:extLst>
                  <a:ext uri="{0D108BD9-81ED-4DB2-BD59-A6C34878D82A}">
                    <a16:rowId xmlns:a16="http://schemas.microsoft.com/office/drawing/2014/main" val="2712761613"/>
                  </a:ext>
                </a:extLst>
              </a:tr>
              <a:tr h="190500">
                <a:tc>
                  <a:txBody>
                    <a:bodyPr/>
                    <a:lstStyle/>
                    <a:p>
                      <a:r>
                        <a:rPr lang="en-US" b="1">
                          <a:effectLst/>
                        </a:rPr>
                        <a:t># Insulation Layers</a:t>
                      </a:r>
                    </a:p>
                  </a:txBody>
                  <a:tcPr marL="0" marR="0" marT="0" marB="0" anchor="ctr"/>
                </a:tc>
                <a:tc>
                  <a:txBody>
                    <a:bodyPr/>
                    <a:lstStyle/>
                    <a:p>
                      <a:endParaRPr lang="en-US" b="1">
                        <a:effectLst/>
                      </a:endParaRPr>
                    </a:p>
                  </a:txBody>
                  <a:tcPr marL="0" marR="0" marT="0" marB="0" anchor="ctr"/>
                </a:tc>
                <a:tc>
                  <a:txBody>
                    <a:bodyPr/>
                    <a:lstStyle/>
                    <a:p>
                      <a:pPr algn="ctr"/>
                      <a:r>
                        <a:rPr lang="en-US" b="1">
                          <a:effectLst/>
                        </a:rPr>
                        <a:t>11</a:t>
                      </a:r>
                    </a:p>
                  </a:txBody>
                  <a:tcPr marL="0" marR="0" marT="0" marB="0" anchor="ctr"/>
                </a:tc>
                <a:tc>
                  <a:txBody>
                    <a:bodyPr/>
                    <a:lstStyle/>
                    <a:p>
                      <a:pPr algn="ctr"/>
                      <a:endParaRPr lang="en-US">
                        <a:effectLst/>
                      </a:endParaRPr>
                    </a:p>
                  </a:txBody>
                  <a:tcPr marL="0" marR="0" marT="0" marB="0" anchor="ctr"/>
                </a:tc>
                <a:extLst>
                  <a:ext uri="{0D108BD9-81ED-4DB2-BD59-A6C34878D82A}">
                    <a16:rowId xmlns:a16="http://schemas.microsoft.com/office/drawing/2014/main" val="4281481473"/>
                  </a:ext>
                </a:extLst>
              </a:tr>
              <a:tr h="190500">
                <a:tc>
                  <a:txBody>
                    <a:bodyPr/>
                    <a:lstStyle/>
                    <a:p>
                      <a:r>
                        <a:rPr lang="en-US">
                          <a:effectLst/>
                        </a:rPr>
                        <a:t>Heat Transfer</a:t>
                      </a:r>
                    </a:p>
                  </a:txBody>
                  <a:tcPr marL="0" marR="0" marT="0" marB="0" anchor="ctr"/>
                </a:tc>
                <a:tc>
                  <a:txBody>
                    <a:bodyPr/>
                    <a:lstStyle/>
                    <a:p>
                      <a:r>
                        <a:rPr lang="en-US">
                          <a:effectLst/>
                        </a:rPr>
                        <a:t>q</a:t>
                      </a:r>
                    </a:p>
                  </a:txBody>
                  <a:tcPr marL="0" marR="0" marT="0" marB="0" anchor="ctr"/>
                </a:tc>
                <a:tc>
                  <a:txBody>
                    <a:bodyPr/>
                    <a:lstStyle/>
                    <a:p>
                      <a:pPr algn="ctr"/>
                      <a:r>
                        <a:rPr lang="en-US">
                          <a:effectLst/>
                        </a:rPr>
                        <a:t>1</a:t>
                      </a:r>
                    </a:p>
                  </a:txBody>
                  <a:tcPr marL="0" marR="0" marT="0" marB="0" anchor="ctr"/>
                </a:tc>
                <a:tc>
                  <a:txBody>
                    <a:bodyPr/>
                    <a:lstStyle/>
                    <a:p>
                      <a:pPr algn="ctr"/>
                      <a:r>
                        <a:rPr lang="en-US">
                          <a:effectLst/>
                        </a:rPr>
                        <a:t>W</a:t>
                      </a:r>
                    </a:p>
                  </a:txBody>
                  <a:tcPr marL="0" marR="0" marT="0" marB="0" anchor="ctr"/>
                </a:tc>
                <a:extLst>
                  <a:ext uri="{0D108BD9-81ED-4DB2-BD59-A6C34878D82A}">
                    <a16:rowId xmlns:a16="http://schemas.microsoft.com/office/drawing/2014/main" val="4286674672"/>
                  </a:ext>
                </a:extLst>
              </a:tr>
            </a:tbl>
          </a:graphicData>
        </a:graphic>
      </p:graphicFrame>
      <p:graphicFrame>
        <p:nvGraphicFramePr>
          <p:cNvPr id="8" name="Table 7">
            <a:extLst>
              <a:ext uri="{FF2B5EF4-FFF2-40B4-BE49-F238E27FC236}">
                <a16:creationId xmlns:a16="http://schemas.microsoft.com/office/drawing/2014/main" id="{F7E55B15-B4A4-4746-87E3-976536C8EFAD}"/>
              </a:ext>
            </a:extLst>
          </p:cNvPr>
          <p:cNvGraphicFramePr>
            <a:graphicFrameLocks noGrp="1"/>
          </p:cNvGraphicFramePr>
          <p:nvPr>
            <p:extLst>
              <p:ext uri="{D42A27DB-BD31-4B8C-83A1-F6EECF244321}">
                <p14:modId xmlns:p14="http://schemas.microsoft.com/office/powerpoint/2010/main" val="2607181840"/>
              </p:ext>
            </p:extLst>
          </p:nvPr>
        </p:nvGraphicFramePr>
        <p:xfrm>
          <a:off x="6393531" y="1909232"/>
          <a:ext cx="5335531" cy="3017520"/>
        </p:xfrm>
        <a:graphic>
          <a:graphicData uri="http://schemas.openxmlformats.org/drawingml/2006/table">
            <a:tbl>
              <a:tblPr firstRow="1" bandRow="1">
                <a:tableStyleId>{5C22544A-7EE6-4342-B048-85BDC9FD1C3A}</a:tableStyleId>
              </a:tblPr>
              <a:tblGrid>
                <a:gridCol w="2262265">
                  <a:extLst>
                    <a:ext uri="{9D8B030D-6E8A-4147-A177-3AD203B41FA5}">
                      <a16:colId xmlns:a16="http://schemas.microsoft.com/office/drawing/2014/main" val="1473951841"/>
                    </a:ext>
                  </a:extLst>
                </a:gridCol>
                <a:gridCol w="1024422">
                  <a:extLst>
                    <a:ext uri="{9D8B030D-6E8A-4147-A177-3AD203B41FA5}">
                      <a16:colId xmlns:a16="http://schemas.microsoft.com/office/drawing/2014/main" val="3827761480"/>
                    </a:ext>
                  </a:extLst>
                </a:gridCol>
                <a:gridCol w="1024422">
                  <a:extLst>
                    <a:ext uri="{9D8B030D-6E8A-4147-A177-3AD203B41FA5}">
                      <a16:colId xmlns:a16="http://schemas.microsoft.com/office/drawing/2014/main" val="2796607823"/>
                    </a:ext>
                  </a:extLst>
                </a:gridCol>
                <a:gridCol w="1024422">
                  <a:extLst>
                    <a:ext uri="{9D8B030D-6E8A-4147-A177-3AD203B41FA5}">
                      <a16:colId xmlns:a16="http://schemas.microsoft.com/office/drawing/2014/main" val="453496447"/>
                    </a:ext>
                  </a:extLst>
                </a:gridCol>
              </a:tblGrid>
              <a:tr h="190500">
                <a:tc>
                  <a:txBody>
                    <a:bodyPr/>
                    <a:lstStyle/>
                    <a:p>
                      <a:pPr algn="ctr"/>
                      <a:r>
                        <a:rPr lang="en-US">
                          <a:effectLst/>
                        </a:rPr>
                        <a:t>Term</a:t>
                      </a:r>
                    </a:p>
                  </a:txBody>
                  <a:tcPr marL="0" marR="0" marT="0" marB="0" anchor="ctr"/>
                </a:tc>
                <a:tc>
                  <a:txBody>
                    <a:bodyPr/>
                    <a:lstStyle/>
                    <a:p>
                      <a:pPr algn="ctr"/>
                      <a:r>
                        <a:rPr lang="en-US">
                          <a:effectLst/>
                        </a:rPr>
                        <a:t>Symbol</a:t>
                      </a:r>
                    </a:p>
                  </a:txBody>
                  <a:tcPr marL="0" marR="0" marT="0" marB="0" anchor="ctr"/>
                </a:tc>
                <a:tc>
                  <a:txBody>
                    <a:bodyPr/>
                    <a:lstStyle/>
                    <a:p>
                      <a:pPr algn="ctr"/>
                      <a:r>
                        <a:rPr lang="en-US">
                          <a:effectLst/>
                        </a:rPr>
                        <a:t>Value</a:t>
                      </a:r>
                    </a:p>
                  </a:txBody>
                  <a:tcPr marL="0" marR="0" marT="0" marB="0" anchor="ctr"/>
                </a:tc>
                <a:tc>
                  <a:txBody>
                    <a:bodyPr/>
                    <a:lstStyle/>
                    <a:p>
                      <a:pPr algn="ctr"/>
                      <a:r>
                        <a:rPr lang="en-US">
                          <a:effectLst/>
                        </a:rPr>
                        <a:t>Units</a:t>
                      </a:r>
                    </a:p>
                  </a:txBody>
                  <a:tcPr marL="0" marR="0" marT="0" marB="0" anchor="ctr"/>
                </a:tc>
                <a:extLst>
                  <a:ext uri="{0D108BD9-81ED-4DB2-BD59-A6C34878D82A}">
                    <a16:rowId xmlns:a16="http://schemas.microsoft.com/office/drawing/2014/main" val="1486574884"/>
                  </a:ext>
                </a:extLst>
              </a:tr>
              <a:tr h="190500">
                <a:tc>
                  <a:txBody>
                    <a:bodyPr/>
                    <a:lstStyle/>
                    <a:p>
                      <a:r>
                        <a:rPr lang="en-US">
                          <a:effectLst/>
                        </a:rPr>
                        <a:t>Area</a:t>
                      </a:r>
                    </a:p>
                  </a:txBody>
                  <a:tcPr marL="0" marR="0" marT="0" marB="0" anchor="ctr"/>
                </a:tc>
                <a:tc>
                  <a:txBody>
                    <a:bodyPr/>
                    <a:lstStyle/>
                    <a:p>
                      <a:r>
                        <a:rPr lang="en-US">
                          <a:effectLst/>
                        </a:rPr>
                        <a:t>A</a:t>
                      </a:r>
                    </a:p>
                  </a:txBody>
                  <a:tcPr marL="0" marR="0" marT="0" marB="0" anchor="ctr"/>
                </a:tc>
                <a:tc>
                  <a:txBody>
                    <a:bodyPr/>
                    <a:lstStyle/>
                    <a:p>
                      <a:pPr algn="ctr"/>
                      <a:r>
                        <a:rPr lang="en-US">
                          <a:effectLst/>
                        </a:rPr>
                        <a:t>0.045</a:t>
                      </a:r>
                    </a:p>
                  </a:txBody>
                  <a:tcPr marL="0" marR="0" marT="0" marB="0" anchor="ctr"/>
                </a:tc>
                <a:tc>
                  <a:txBody>
                    <a:bodyPr/>
                    <a:lstStyle/>
                    <a:p>
                      <a:pPr lvl="0" algn="ctr">
                        <a:buNone/>
                      </a:pPr>
                      <a:r>
                        <a:rPr lang="en-US" sz="1800" b="0" i="0" u="none" strike="noStrike" noProof="0">
                          <a:solidFill>
                            <a:srgbClr val="000000"/>
                          </a:solidFill>
                          <a:latin typeface="Century Gothic"/>
                        </a:rPr>
                        <a:t>m</a:t>
                      </a:r>
                      <a:r>
                        <a:rPr lang="en-US" sz="1800" b="0" i="0" u="none" strike="noStrike" baseline="30000" noProof="0">
                          <a:solidFill>
                            <a:srgbClr val="000000"/>
                          </a:solidFill>
                          <a:latin typeface="Century Gothic"/>
                        </a:rPr>
                        <a:t>2</a:t>
                      </a:r>
                      <a:endParaRPr lang="en-US">
                        <a:effectLst/>
                      </a:endParaRPr>
                    </a:p>
                  </a:txBody>
                  <a:tcPr marL="0" marR="0" marT="0" marB="0" anchor="ctr"/>
                </a:tc>
                <a:extLst>
                  <a:ext uri="{0D108BD9-81ED-4DB2-BD59-A6C34878D82A}">
                    <a16:rowId xmlns:a16="http://schemas.microsoft.com/office/drawing/2014/main" val="3301601728"/>
                  </a:ext>
                </a:extLst>
              </a:tr>
              <a:tr h="190500">
                <a:tc>
                  <a:txBody>
                    <a:bodyPr/>
                    <a:lstStyle/>
                    <a:p>
                      <a:r>
                        <a:rPr lang="en-US" b="1">
                          <a:effectLst/>
                        </a:rPr>
                        <a:t>Inside Temp</a:t>
                      </a:r>
                    </a:p>
                  </a:txBody>
                  <a:tcPr marL="0" marR="0" marT="0" marB="0" anchor="ctr"/>
                </a:tc>
                <a:tc>
                  <a:txBody>
                    <a:bodyPr/>
                    <a:lstStyle/>
                    <a:p>
                      <a:r>
                        <a:rPr lang="en-US" b="1">
                          <a:effectLst/>
                        </a:rPr>
                        <a:t>Ta</a:t>
                      </a:r>
                    </a:p>
                  </a:txBody>
                  <a:tcPr marL="0" marR="0" marT="0" marB="0" anchor="ctr"/>
                </a:tc>
                <a:tc>
                  <a:txBody>
                    <a:bodyPr/>
                    <a:lstStyle/>
                    <a:p>
                      <a:pPr algn="ctr"/>
                      <a:r>
                        <a:rPr lang="en-US" b="1">
                          <a:effectLst/>
                        </a:rPr>
                        <a:t>272</a:t>
                      </a:r>
                    </a:p>
                  </a:txBody>
                  <a:tcPr marL="0" marR="0" marT="0" marB="0" anchor="ctr"/>
                </a:tc>
                <a:tc>
                  <a:txBody>
                    <a:bodyPr/>
                    <a:lstStyle/>
                    <a:p>
                      <a:pPr algn="ctr"/>
                      <a:r>
                        <a:rPr lang="en-US">
                          <a:effectLst/>
                        </a:rPr>
                        <a:t>Kelvin</a:t>
                      </a:r>
                    </a:p>
                  </a:txBody>
                  <a:tcPr marL="0" marR="0" marT="0" marB="0" anchor="ctr"/>
                </a:tc>
                <a:extLst>
                  <a:ext uri="{0D108BD9-81ED-4DB2-BD59-A6C34878D82A}">
                    <a16:rowId xmlns:a16="http://schemas.microsoft.com/office/drawing/2014/main" val="3294404982"/>
                  </a:ext>
                </a:extLst>
              </a:tr>
              <a:tr h="190500">
                <a:tc>
                  <a:txBody>
                    <a:bodyPr/>
                    <a:lstStyle/>
                    <a:p>
                      <a:r>
                        <a:rPr lang="en-US" b="1">
                          <a:effectLst/>
                        </a:rPr>
                        <a:t>Outside Temp</a:t>
                      </a:r>
                    </a:p>
                  </a:txBody>
                  <a:tcPr marL="0" marR="0" marT="0" marB="0" anchor="ctr"/>
                </a:tc>
                <a:tc>
                  <a:txBody>
                    <a:bodyPr/>
                    <a:lstStyle/>
                    <a:p>
                      <a:r>
                        <a:rPr lang="en-US" b="1">
                          <a:effectLst/>
                        </a:rPr>
                        <a:t>Tb</a:t>
                      </a:r>
                    </a:p>
                  </a:txBody>
                  <a:tcPr marL="0" marR="0" marT="0" marB="0" anchor="ctr"/>
                </a:tc>
                <a:tc>
                  <a:txBody>
                    <a:bodyPr/>
                    <a:lstStyle/>
                    <a:p>
                      <a:pPr algn="ctr"/>
                      <a:r>
                        <a:rPr lang="en-US" b="1">
                          <a:effectLst/>
                        </a:rPr>
                        <a:t>248</a:t>
                      </a:r>
                    </a:p>
                  </a:txBody>
                  <a:tcPr marL="0" marR="0" marT="0" marB="0" anchor="ctr"/>
                </a:tc>
                <a:tc>
                  <a:txBody>
                    <a:bodyPr/>
                    <a:lstStyle/>
                    <a:p>
                      <a:pPr algn="ctr"/>
                      <a:r>
                        <a:rPr lang="en-US">
                          <a:effectLst/>
                        </a:rPr>
                        <a:t>Kelvin</a:t>
                      </a:r>
                    </a:p>
                  </a:txBody>
                  <a:tcPr marL="0" marR="0" marT="0" marB="0" anchor="ctr"/>
                </a:tc>
                <a:extLst>
                  <a:ext uri="{0D108BD9-81ED-4DB2-BD59-A6C34878D82A}">
                    <a16:rowId xmlns:a16="http://schemas.microsoft.com/office/drawing/2014/main" val="3519882040"/>
                  </a:ext>
                </a:extLst>
              </a:tr>
              <a:tr h="190500">
                <a:tc>
                  <a:txBody>
                    <a:bodyPr/>
                    <a:lstStyle/>
                    <a:p>
                      <a:r>
                        <a:rPr lang="en-US">
                          <a:effectLst/>
                        </a:rPr>
                        <a:t>Inside Conv</a:t>
                      </a:r>
                    </a:p>
                  </a:txBody>
                  <a:tcPr marL="0" marR="0" marT="0" marB="0" anchor="ctr"/>
                </a:tc>
                <a:tc>
                  <a:txBody>
                    <a:bodyPr/>
                    <a:lstStyle/>
                    <a:p>
                      <a:r>
                        <a:rPr lang="en-US">
                          <a:effectLst/>
                        </a:rPr>
                        <a:t>ha</a:t>
                      </a:r>
                    </a:p>
                  </a:txBody>
                  <a:tcPr marL="0" marR="0" marT="0" marB="0" anchor="ctr"/>
                </a:tc>
                <a:tc>
                  <a:txBody>
                    <a:bodyPr/>
                    <a:lstStyle/>
                    <a:p>
                      <a:pPr algn="ctr"/>
                      <a:r>
                        <a:rPr lang="en-US">
                          <a:effectLst/>
                        </a:rPr>
                        <a:t>10.45</a:t>
                      </a:r>
                    </a:p>
                  </a:txBody>
                  <a:tcPr marL="0" marR="0" marT="0" marB="0" anchor="ctr"/>
                </a:tc>
                <a:tc>
                  <a:txBody>
                    <a:bodyPr/>
                    <a:lstStyle/>
                    <a:p>
                      <a:pPr lvl="0" algn="ctr">
                        <a:buNone/>
                      </a:pPr>
                      <a:r>
                        <a:rPr lang="en-US" sz="1800" b="0" i="0" u="none" strike="noStrike" noProof="0">
                          <a:solidFill>
                            <a:srgbClr val="000000"/>
                          </a:solidFill>
                          <a:effectLst/>
                          <a:latin typeface="Century Gothic"/>
                        </a:rPr>
                        <a:t>W/</a:t>
                      </a:r>
                      <a:r>
                        <a:rPr lang="en-US" sz="1800" b="0" i="0" u="none" strike="noStrike" noProof="0">
                          <a:solidFill>
                            <a:srgbClr val="000000"/>
                          </a:solidFill>
                          <a:latin typeface="Century Gothic"/>
                        </a:rPr>
                        <a:t>m</a:t>
                      </a:r>
                      <a:r>
                        <a:rPr lang="en-US" sz="1800" b="0" i="0" u="none" strike="noStrike" baseline="30000" noProof="0">
                          <a:solidFill>
                            <a:srgbClr val="000000"/>
                          </a:solidFill>
                          <a:latin typeface="Century Gothic"/>
                        </a:rPr>
                        <a:t>2</a:t>
                      </a:r>
                      <a:r>
                        <a:rPr lang="en-US" sz="1800" b="0" i="0" u="none" strike="noStrike" noProof="0">
                          <a:solidFill>
                            <a:srgbClr val="000000"/>
                          </a:solidFill>
                          <a:latin typeface="Century Gothic"/>
                        </a:rPr>
                        <a:t>K</a:t>
                      </a:r>
                      <a:endParaRPr lang="en-US">
                        <a:effectLst/>
                      </a:endParaRPr>
                    </a:p>
                  </a:txBody>
                  <a:tcPr marL="0" marR="0" marT="0" marB="0" anchor="ctr"/>
                </a:tc>
                <a:extLst>
                  <a:ext uri="{0D108BD9-81ED-4DB2-BD59-A6C34878D82A}">
                    <a16:rowId xmlns:a16="http://schemas.microsoft.com/office/drawing/2014/main" val="417131651"/>
                  </a:ext>
                </a:extLst>
              </a:tr>
              <a:tr h="190500">
                <a:tc>
                  <a:txBody>
                    <a:bodyPr/>
                    <a:lstStyle/>
                    <a:p>
                      <a:r>
                        <a:rPr lang="en-US">
                          <a:effectLst/>
                        </a:rPr>
                        <a:t>Insulation Thickness</a:t>
                      </a:r>
                    </a:p>
                  </a:txBody>
                  <a:tcPr marL="0" marR="0" marT="0" marB="0" anchor="ctr"/>
                </a:tc>
                <a:tc>
                  <a:txBody>
                    <a:bodyPr/>
                    <a:lstStyle/>
                    <a:p>
                      <a:r>
                        <a:rPr lang="en-US" err="1">
                          <a:effectLst/>
                        </a:rPr>
                        <a:t>DelX</a:t>
                      </a:r>
                    </a:p>
                  </a:txBody>
                  <a:tcPr marL="0" marR="0" marT="0" marB="0" anchor="ctr"/>
                </a:tc>
                <a:tc>
                  <a:txBody>
                    <a:bodyPr/>
                    <a:lstStyle/>
                    <a:p>
                      <a:pPr algn="ctr"/>
                      <a:r>
                        <a:rPr lang="en-US">
                          <a:effectLst/>
                        </a:rPr>
                        <a:t>0.065</a:t>
                      </a:r>
                    </a:p>
                  </a:txBody>
                  <a:tcPr marL="0" marR="0" marT="0" marB="0" anchor="ctr"/>
                </a:tc>
                <a:tc>
                  <a:txBody>
                    <a:bodyPr/>
                    <a:lstStyle/>
                    <a:p>
                      <a:pPr algn="ctr"/>
                      <a:r>
                        <a:rPr lang="en-US">
                          <a:effectLst/>
                        </a:rPr>
                        <a:t>m</a:t>
                      </a:r>
                    </a:p>
                  </a:txBody>
                  <a:tcPr marL="0" marR="0" marT="0" marB="0" anchor="ctr"/>
                </a:tc>
                <a:extLst>
                  <a:ext uri="{0D108BD9-81ED-4DB2-BD59-A6C34878D82A}">
                    <a16:rowId xmlns:a16="http://schemas.microsoft.com/office/drawing/2014/main" val="1970238019"/>
                  </a:ext>
                </a:extLst>
              </a:tr>
              <a:tr h="190500">
                <a:tc>
                  <a:txBody>
                    <a:bodyPr/>
                    <a:lstStyle/>
                    <a:p>
                      <a:r>
                        <a:rPr lang="en-US">
                          <a:effectLst/>
                        </a:rPr>
                        <a:t>Insulation Conduction</a:t>
                      </a:r>
                    </a:p>
                  </a:txBody>
                  <a:tcPr marL="0" marR="0" marT="0" marB="0" anchor="ctr"/>
                </a:tc>
                <a:tc>
                  <a:txBody>
                    <a:bodyPr/>
                    <a:lstStyle/>
                    <a:p>
                      <a:r>
                        <a:rPr lang="en-US">
                          <a:effectLst/>
                        </a:rPr>
                        <a:t>k</a:t>
                      </a:r>
                    </a:p>
                  </a:txBody>
                  <a:tcPr marL="0" marR="0" marT="0" marB="0" anchor="ctr"/>
                </a:tc>
                <a:tc>
                  <a:txBody>
                    <a:bodyPr/>
                    <a:lstStyle/>
                    <a:p>
                      <a:pPr algn="ctr"/>
                      <a:r>
                        <a:rPr lang="en-US">
                          <a:effectLst/>
                        </a:rPr>
                        <a:t>0.07</a:t>
                      </a:r>
                    </a:p>
                  </a:txBody>
                  <a:tcPr marL="0" marR="0" marT="0" marB="0" anchor="ctr"/>
                </a:tc>
                <a:tc>
                  <a:txBody>
                    <a:bodyPr/>
                    <a:lstStyle/>
                    <a:p>
                      <a:pPr algn="ctr"/>
                      <a:r>
                        <a:rPr lang="en-US">
                          <a:effectLst/>
                        </a:rPr>
                        <a:t>W/</a:t>
                      </a:r>
                      <a:r>
                        <a:rPr lang="en-US" err="1">
                          <a:effectLst/>
                        </a:rPr>
                        <a:t>mK</a:t>
                      </a:r>
                    </a:p>
                  </a:txBody>
                  <a:tcPr marL="0" marR="0" marT="0" marB="0" anchor="ctr"/>
                </a:tc>
                <a:extLst>
                  <a:ext uri="{0D108BD9-81ED-4DB2-BD59-A6C34878D82A}">
                    <a16:rowId xmlns:a16="http://schemas.microsoft.com/office/drawing/2014/main" val="191069614"/>
                  </a:ext>
                </a:extLst>
              </a:tr>
              <a:tr h="190500">
                <a:tc>
                  <a:txBody>
                    <a:bodyPr/>
                    <a:lstStyle/>
                    <a:p>
                      <a:r>
                        <a:rPr lang="en-US">
                          <a:effectLst/>
                        </a:rPr>
                        <a:t>Outside Conv</a:t>
                      </a:r>
                    </a:p>
                  </a:txBody>
                  <a:tcPr marL="0" marR="0" marT="0" marB="0" anchor="ctr"/>
                </a:tc>
                <a:tc>
                  <a:txBody>
                    <a:bodyPr/>
                    <a:lstStyle/>
                    <a:p>
                      <a:r>
                        <a:rPr lang="en-US" err="1">
                          <a:effectLst/>
                        </a:rPr>
                        <a:t>hb</a:t>
                      </a:r>
                    </a:p>
                  </a:txBody>
                  <a:tcPr marL="0" marR="0" marT="0" marB="0" anchor="ctr"/>
                </a:tc>
                <a:tc>
                  <a:txBody>
                    <a:bodyPr/>
                    <a:lstStyle/>
                    <a:p>
                      <a:pPr algn="ctr"/>
                      <a:r>
                        <a:rPr lang="en-US">
                          <a:effectLst/>
                        </a:rPr>
                        <a:t>27</a:t>
                      </a:r>
                    </a:p>
                  </a:txBody>
                  <a:tcPr marL="0" marR="0" marT="0" marB="0" anchor="ctr"/>
                </a:tc>
                <a:tc>
                  <a:txBody>
                    <a:bodyPr/>
                    <a:lstStyle/>
                    <a:p>
                      <a:pPr lvl="0" algn="ctr">
                        <a:buNone/>
                      </a:pPr>
                      <a:r>
                        <a:rPr lang="en-US" sz="1800" b="0" i="0" u="none" strike="noStrike" noProof="0">
                          <a:solidFill>
                            <a:srgbClr val="000000"/>
                          </a:solidFill>
                          <a:effectLst/>
                          <a:latin typeface="Century Gothic"/>
                        </a:rPr>
                        <a:t>W/</a:t>
                      </a:r>
                      <a:r>
                        <a:rPr lang="en-US" sz="1800" b="0" i="0" u="none" strike="noStrike" noProof="0">
                          <a:solidFill>
                            <a:srgbClr val="000000"/>
                          </a:solidFill>
                          <a:latin typeface="Century Gothic"/>
                        </a:rPr>
                        <a:t>m</a:t>
                      </a:r>
                      <a:r>
                        <a:rPr lang="en-US" sz="1800" b="0" i="0" u="none" strike="noStrike" baseline="30000" noProof="0">
                          <a:solidFill>
                            <a:srgbClr val="000000"/>
                          </a:solidFill>
                          <a:latin typeface="Century Gothic"/>
                        </a:rPr>
                        <a:t>2</a:t>
                      </a:r>
                      <a:r>
                        <a:rPr lang="en-US" sz="1800" b="0" i="0" u="none" strike="noStrike" noProof="0">
                          <a:solidFill>
                            <a:srgbClr val="000000"/>
                          </a:solidFill>
                          <a:latin typeface="Century Gothic"/>
                        </a:rPr>
                        <a:t>K</a:t>
                      </a:r>
                      <a:endParaRPr lang="en-US">
                        <a:effectLst/>
                      </a:endParaRPr>
                    </a:p>
                  </a:txBody>
                  <a:tcPr marL="0" marR="0" marT="0" marB="0" anchor="ctr"/>
                </a:tc>
                <a:extLst>
                  <a:ext uri="{0D108BD9-81ED-4DB2-BD59-A6C34878D82A}">
                    <a16:rowId xmlns:a16="http://schemas.microsoft.com/office/drawing/2014/main" val="350514282"/>
                  </a:ext>
                </a:extLst>
              </a:tr>
              <a:tr h="190500">
                <a:tc>
                  <a:txBody>
                    <a:bodyPr/>
                    <a:lstStyle/>
                    <a:p>
                      <a:r>
                        <a:rPr lang="en-US" b="1">
                          <a:effectLst/>
                        </a:rPr>
                        <a:t># Insulation Layers</a:t>
                      </a:r>
                    </a:p>
                  </a:txBody>
                  <a:tcPr marL="0" marR="0" marT="0" marB="0" anchor="ctr"/>
                </a:tc>
                <a:tc>
                  <a:txBody>
                    <a:bodyPr/>
                    <a:lstStyle/>
                    <a:p>
                      <a:endParaRPr lang="en-US" b="1">
                        <a:effectLst/>
                      </a:endParaRPr>
                    </a:p>
                  </a:txBody>
                  <a:tcPr marL="0" marR="0" marT="0" marB="0" anchor="ctr"/>
                </a:tc>
                <a:tc>
                  <a:txBody>
                    <a:bodyPr/>
                    <a:lstStyle/>
                    <a:p>
                      <a:pPr algn="ctr"/>
                      <a:r>
                        <a:rPr lang="en-US" b="1">
                          <a:effectLst/>
                        </a:rPr>
                        <a:t>5</a:t>
                      </a:r>
                    </a:p>
                  </a:txBody>
                  <a:tcPr marL="0" marR="0" marT="0" marB="0" anchor="ctr"/>
                </a:tc>
                <a:tc>
                  <a:txBody>
                    <a:bodyPr/>
                    <a:lstStyle/>
                    <a:p>
                      <a:pPr algn="ctr"/>
                      <a:endParaRPr lang="en-US">
                        <a:effectLst/>
                      </a:endParaRPr>
                    </a:p>
                  </a:txBody>
                  <a:tcPr marL="0" marR="0" marT="0" marB="0" anchor="ctr"/>
                </a:tc>
                <a:extLst>
                  <a:ext uri="{0D108BD9-81ED-4DB2-BD59-A6C34878D82A}">
                    <a16:rowId xmlns:a16="http://schemas.microsoft.com/office/drawing/2014/main" val="706078802"/>
                  </a:ext>
                </a:extLst>
              </a:tr>
              <a:tr h="190500">
                <a:tc>
                  <a:txBody>
                    <a:bodyPr/>
                    <a:lstStyle/>
                    <a:p>
                      <a:r>
                        <a:rPr lang="en-US">
                          <a:effectLst/>
                        </a:rPr>
                        <a:t>Heat Transfer</a:t>
                      </a:r>
                    </a:p>
                  </a:txBody>
                  <a:tcPr marL="0" marR="0" marT="0" marB="0" anchor="ctr"/>
                </a:tc>
                <a:tc>
                  <a:txBody>
                    <a:bodyPr/>
                    <a:lstStyle/>
                    <a:p>
                      <a:r>
                        <a:rPr lang="en-US">
                          <a:effectLst/>
                        </a:rPr>
                        <a:t>q</a:t>
                      </a:r>
                    </a:p>
                  </a:txBody>
                  <a:tcPr marL="0" marR="0" marT="0" marB="0" anchor="ctr"/>
                </a:tc>
                <a:tc>
                  <a:txBody>
                    <a:bodyPr/>
                    <a:lstStyle/>
                    <a:p>
                      <a:pPr algn="ctr"/>
                      <a:r>
                        <a:rPr lang="en-US">
                          <a:effectLst/>
                        </a:rPr>
                        <a:t>1</a:t>
                      </a:r>
                    </a:p>
                  </a:txBody>
                  <a:tcPr marL="0" marR="0" marT="0" marB="0" anchor="ctr"/>
                </a:tc>
                <a:tc>
                  <a:txBody>
                    <a:bodyPr/>
                    <a:lstStyle/>
                    <a:p>
                      <a:pPr algn="ctr"/>
                      <a:r>
                        <a:rPr lang="en-US">
                          <a:effectLst/>
                        </a:rPr>
                        <a:t>W</a:t>
                      </a:r>
                    </a:p>
                  </a:txBody>
                  <a:tcPr marL="0" marR="0" marT="0" marB="0" anchor="ctr"/>
                </a:tc>
                <a:extLst>
                  <a:ext uri="{0D108BD9-81ED-4DB2-BD59-A6C34878D82A}">
                    <a16:rowId xmlns:a16="http://schemas.microsoft.com/office/drawing/2014/main" val="3956522447"/>
                  </a:ext>
                </a:extLst>
              </a:tr>
            </a:tbl>
          </a:graphicData>
        </a:graphic>
      </p:graphicFrame>
    </p:spTree>
    <p:extLst>
      <p:ext uri="{BB962C8B-B14F-4D97-AF65-F5344CB8AC3E}">
        <p14:creationId xmlns:p14="http://schemas.microsoft.com/office/powerpoint/2010/main" val="127185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cs typeface="Calibri"/>
              </a:rPr>
              <a:t>Experiment Testing and Prototype Construction (cont.)</a:t>
            </a:r>
          </a:p>
        </p:txBody>
      </p:sp>
      <p:sp>
        <p:nvSpPr>
          <p:cNvPr id="5" name="TextBox 4">
            <a:extLst>
              <a:ext uri="{FF2B5EF4-FFF2-40B4-BE49-F238E27FC236}">
                <a16:creationId xmlns:a16="http://schemas.microsoft.com/office/drawing/2014/main" id="{D93A58C1-4856-48E8-BA5B-F4E77B3B145A}"/>
              </a:ext>
            </a:extLst>
          </p:cNvPr>
          <p:cNvSpPr txBox="1"/>
          <p:nvPr/>
        </p:nvSpPr>
        <p:spPr>
          <a:xfrm>
            <a:off x="1042177" y="1042912"/>
            <a:ext cx="10118052" cy="627864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200"/>
              </a:spcAft>
            </a:pPr>
            <a:endParaRPr lang="en-US" sz="2800"/>
          </a:p>
          <a:p>
            <a:r>
              <a:rPr lang="en-US" sz="2800"/>
              <a:t>Additional Thermal Test</a:t>
            </a:r>
          </a:p>
          <a:p>
            <a:endParaRPr lang="en-US" sz="2400"/>
          </a:p>
          <a:p>
            <a:r>
              <a:rPr lang="en-US" sz="2400"/>
              <a:t>The Pelican case will be placed in the sun for six hours </a:t>
            </a:r>
          </a:p>
          <a:p>
            <a:endParaRPr lang="en-US" sz="2400"/>
          </a:p>
          <a:p>
            <a:r>
              <a:rPr lang="en-US" sz="2400"/>
              <a:t>Temperature sensors will measure the outer and inner surface temperatures of the case</a:t>
            </a:r>
          </a:p>
          <a:p>
            <a:endParaRPr lang="en-US" sz="2400"/>
          </a:p>
          <a:p>
            <a:r>
              <a:rPr lang="en-US" sz="2400"/>
              <a:t>The intent is to determine approximately how much heat is transferred through the thickness of the pelican case wall</a:t>
            </a:r>
          </a:p>
          <a:p>
            <a:endParaRPr lang="en-US" sz="2400"/>
          </a:p>
          <a:p>
            <a:r>
              <a:rPr lang="en-US" sz="2400"/>
              <a:t>Combining the knowledge from the two thermal tests will allow us to determine if additional thermal components like heaters are required</a:t>
            </a:r>
          </a:p>
          <a:p>
            <a:endParaRPr lang="en-US" sz="2400"/>
          </a:p>
          <a:p>
            <a:pPr marL="514350" indent="-514350">
              <a:buAutoNum type="arabicPeriod"/>
            </a:pPr>
            <a:endParaRPr lang="en-US" sz="2400"/>
          </a:p>
        </p:txBody>
      </p:sp>
    </p:spTree>
    <p:extLst>
      <p:ext uri="{BB962C8B-B14F-4D97-AF65-F5344CB8AC3E}">
        <p14:creationId xmlns:p14="http://schemas.microsoft.com/office/powerpoint/2010/main" val="2271192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cs typeface="Calibri"/>
              </a:rPr>
              <a:t>Experiment Testing and Prototype Construction (cont.)</a:t>
            </a:r>
          </a:p>
        </p:txBody>
      </p:sp>
      <p:sp>
        <p:nvSpPr>
          <p:cNvPr id="5" name="TextBox 4">
            <a:extLst>
              <a:ext uri="{FF2B5EF4-FFF2-40B4-BE49-F238E27FC236}">
                <a16:creationId xmlns:a16="http://schemas.microsoft.com/office/drawing/2014/main" id="{D93A58C1-4856-48E8-BA5B-F4E77B3B145A}"/>
              </a:ext>
            </a:extLst>
          </p:cNvPr>
          <p:cNvSpPr txBox="1"/>
          <p:nvPr/>
        </p:nvSpPr>
        <p:spPr>
          <a:xfrm>
            <a:off x="887194" y="960850"/>
            <a:ext cx="10492594" cy="44935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200"/>
              </a:spcAft>
            </a:pPr>
            <a:br>
              <a:rPr lang="en-US" sz="2800"/>
            </a:br>
            <a:endParaRPr lang="en-US"/>
          </a:p>
          <a:p>
            <a:pPr>
              <a:spcAft>
                <a:spcPts val="1200"/>
              </a:spcAft>
            </a:pPr>
            <a:endParaRPr lang="en-US" sz="2800"/>
          </a:p>
          <a:p>
            <a:pPr marL="514350" indent="-514350">
              <a:buAutoNum type="arabicPeriod"/>
            </a:pPr>
            <a:r>
              <a:rPr lang="en-US" sz="2400"/>
              <a:t>Impact Test: Dropping a prototype unit with a parachute off a reasonable height to test the durability of the prototype.</a:t>
            </a:r>
          </a:p>
          <a:p>
            <a:pPr marL="514350" indent="-514350">
              <a:buAutoNum type="arabicPeriod"/>
            </a:pPr>
            <a:endParaRPr lang="en-US" sz="2400"/>
          </a:p>
          <a:p>
            <a:pPr marL="514350" indent="-514350">
              <a:buAutoNum type="arabicPeriod"/>
            </a:pPr>
            <a:r>
              <a:rPr lang="en-US" sz="2400"/>
              <a:t>Sample Transfer: Conduct procedural tests on transferring the sample rods in and out of the sample chambers.</a:t>
            </a:r>
          </a:p>
          <a:p>
            <a:pPr marL="514350" indent="-514350">
              <a:buAutoNum type="arabicPeriod"/>
            </a:pPr>
            <a:endParaRPr lang="en-US" sz="2400"/>
          </a:p>
          <a:p>
            <a:pPr marL="514350" indent="-514350">
              <a:buAutoNum type="arabicPeriod"/>
            </a:pPr>
            <a:r>
              <a:rPr lang="en-US" sz="2400"/>
              <a:t>Analytical Dry Run: Test analytical procedure using a sample rod and a medium.</a:t>
            </a:r>
          </a:p>
        </p:txBody>
      </p:sp>
    </p:spTree>
    <p:extLst>
      <p:ext uri="{BB962C8B-B14F-4D97-AF65-F5344CB8AC3E}">
        <p14:creationId xmlns:p14="http://schemas.microsoft.com/office/powerpoint/2010/main" val="756074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646331"/>
          </a:xfrm>
          <a:prstGeom prst="rect">
            <a:avLst/>
          </a:prstGeom>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cs typeface="Calibri"/>
              </a:rPr>
              <a:t>Team Structure</a:t>
            </a:r>
          </a:p>
        </p:txBody>
      </p:sp>
      <p:sp>
        <p:nvSpPr>
          <p:cNvPr id="25" name="TextBox 24">
            <a:extLst>
              <a:ext uri="{FF2B5EF4-FFF2-40B4-BE49-F238E27FC236}">
                <a16:creationId xmlns:a16="http://schemas.microsoft.com/office/drawing/2014/main" id="{09D533CB-0FE4-4AB8-8AD5-C4A4A8B71BED}"/>
              </a:ext>
            </a:extLst>
          </p:cNvPr>
          <p:cNvSpPr txBox="1"/>
          <p:nvPr/>
        </p:nvSpPr>
        <p:spPr>
          <a:xfrm>
            <a:off x="1813676" y="1972432"/>
            <a:ext cx="3020325" cy="707886"/>
          </a:xfrm>
          <a:prstGeom prst="rect">
            <a:avLst/>
          </a:prstGeom>
          <a:noFill/>
          <a:ln>
            <a:solidFill>
              <a:schemeClr val="tx1"/>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a:ln>
                  <a:noFill/>
                </a:ln>
                <a:effectLst/>
                <a:uLnTx/>
                <a:uFillTx/>
                <a:latin typeface="Calibri" panose="020F0502020204030204"/>
              </a:rPr>
              <a:t>Assistant Manager</a:t>
            </a:r>
            <a:endParaRPr lang="en-US" sz="2400" b="1" i="0" u="sng"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Alexis Pascual</a:t>
            </a:r>
            <a:endParaRPr lang="en-US" sz="1600" b="0" i="0" u="none" strike="noStrike" kern="0" cap="none" spc="0" baseline="0" noProof="0">
              <a:latin typeface="Calibri" panose="020F0502020204030204"/>
              <a:cs typeface="Calibri"/>
            </a:endParaRPr>
          </a:p>
        </p:txBody>
      </p:sp>
      <p:sp>
        <p:nvSpPr>
          <p:cNvPr id="26" name="TextBox 25">
            <a:extLst>
              <a:ext uri="{FF2B5EF4-FFF2-40B4-BE49-F238E27FC236}">
                <a16:creationId xmlns:a16="http://schemas.microsoft.com/office/drawing/2014/main" id="{9D65E0C3-773A-4B46-9EA2-EEE93B9BDE09}"/>
              </a:ext>
            </a:extLst>
          </p:cNvPr>
          <p:cNvSpPr txBox="1"/>
          <p:nvPr/>
        </p:nvSpPr>
        <p:spPr>
          <a:xfrm>
            <a:off x="7683422" y="1971190"/>
            <a:ext cx="2862174" cy="707886"/>
          </a:xfrm>
          <a:prstGeom prst="rect">
            <a:avLst/>
          </a:prstGeom>
          <a:noFill/>
          <a:ln>
            <a:solidFill>
              <a:schemeClr val="tx1"/>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a:ln>
                  <a:noFill/>
                </a:ln>
                <a:effectLst/>
                <a:uLnTx/>
                <a:uFillTx/>
                <a:latin typeface="Calibri" panose="020F0502020204030204"/>
              </a:rPr>
              <a:t>Assistant Manager</a:t>
            </a:r>
            <a:endParaRPr lang="en-US" sz="2400" b="1" i="0" u="sng"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Mohammed </a:t>
            </a:r>
            <a:r>
              <a:rPr kumimoji="0" lang="en-US" sz="1600" b="0" i="0" u="none" strike="noStrike" kern="0" cap="none" spc="0" normalizeH="0" baseline="0" noProof="0" err="1">
                <a:ln>
                  <a:noFill/>
                </a:ln>
                <a:effectLst/>
                <a:uLnTx/>
                <a:uFillTx/>
                <a:latin typeface="Calibri" panose="020F0502020204030204"/>
              </a:rPr>
              <a:t>Chamma</a:t>
            </a:r>
            <a:endParaRPr kumimoji="0" lang="en-US" sz="1600" b="0" i="0" u="none" strike="noStrike" kern="0" cap="none" spc="0" normalizeH="0" baseline="0" noProof="0">
              <a:ln>
                <a:noFill/>
              </a:ln>
              <a:effectLst/>
              <a:uLnTx/>
              <a:uFillTx/>
              <a:latin typeface="Calibri" panose="020F0502020204030204"/>
            </a:endParaRPr>
          </a:p>
        </p:txBody>
      </p:sp>
      <p:sp>
        <p:nvSpPr>
          <p:cNvPr id="27" name="TextBox 26">
            <a:extLst>
              <a:ext uri="{FF2B5EF4-FFF2-40B4-BE49-F238E27FC236}">
                <a16:creationId xmlns:a16="http://schemas.microsoft.com/office/drawing/2014/main" id="{D31B9ED6-DADB-420A-8954-B43FDC42C232}"/>
              </a:ext>
            </a:extLst>
          </p:cNvPr>
          <p:cNvSpPr txBox="1"/>
          <p:nvPr/>
        </p:nvSpPr>
        <p:spPr>
          <a:xfrm>
            <a:off x="317089" y="3132860"/>
            <a:ext cx="2844377" cy="2431435"/>
          </a:xfrm>
          <a:prstGeom prst="rect">
            <a:avLst/>
          </a:prstGeom>
          <a:noFill/>
          <a:ln>
            <a:solidFill>
              <a:schemeClr val="tx1"/>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a:ln>
                  <a:noFill/>
                </a:ln>
                <a:effectLst/>
                <a:uLnTx/>
                <a:uFillTx/>
                <a:latin typeface="Calibri" panose="020F0502020204030204"/>
              </a:rPr>
              <a:t>Engineering</a:t>
            </a:r>
            <a:endParaRPr lang="en-US" sz="2400" b="1" i="0" u="sng"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Alexis Pascual (Lead)</a:t>
            </a:r>
          </a:p>
          <a:p>
            <a:pPr algn="ctr">
              <a:defRPr/>
            </a:pPr>
            <a:r>
              <a:rPr lang="en-US" sz="1600" kern="0">
                <a:latin typeface="Calibri" panose="020F0502020204030204"/>
                <a:cs typeface="Calibri"/>
              </a:rPr>
              <a:t>Bryan </a:t>
            </a:r>
            <a:r>
              <a:rPr lang="en-US" sz="1600" kern="0" err="1">
                <a:latin typeface="Calibri" panose="020F0502020204030204"/>
                <a:cs typeface="Calibri"/>
              </a:rPr>
              <a:t>Southwell</a:t>
            </a:r>
            <a:endParaRPr lang="en-US" sz="1600"/>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Kelsey Doerksen</a:t>
            </a:r>
            <a:endParaRPr lang="en-US" sz="1600" b="0" i="0" u="none"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Nicole Devos</a:t>
            </a:r>
            <a:endParaRPr lang="en-US" sz="1600" b="0" i="0" u="none"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Rafael Nascimento de Aguiar</a:t>
            </a:r>
            <a:endParaRPr lang="en-US" sz="1600" b="0" i="0" u="none"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Stephen </a:t>
            </a:r>
            <a:r>
              <a:rPr kumimoji="0" lang="en-US" sz="1600" b="0" i="0" u="none" strike="noStrike" kern="0" cap="none" spc="0" normalizeH="0" baseline="0" noProof="0" err="1">
                <a:ln>
                  <a:noFill/>
                </a:ln>
                <a:effectLst/>
                <a:uLnTx/>
                <a:uFillTx/>
                <a:latin typeface="Calibri" panose="020F0502020204030204"/>
              </a:rPr>
              <a:t>Amey</a:t>
            </a:r>
            <a:endParaRPr lang="en-US" sz="1600" b="0" i="0" u="none"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Jonathan </a:t>
            </a:r>
            <a:r>
              <a:rPr kumimoji="0" lang="en-US" sz="1600" b="0" i="0" u="none" strike="noStrike" kern="0" cap="none" spc="0" normalizeH="0" baseline="0" noProof="0" err="1">
                <a:ln>
                  <a:noFill/>
                </a:ln>
                <a:effectLst/>
                <a:uLnTx/>
                <a:uFillTx/>
                <a:latin typeface="Calibri" panose="020F0502020204030204"/>
              </a:rPr>
              <a:t>Kissi-Ameyaw</a:t>
            </a:r>
            <a:endParaRPr lang="en-US" sz="1600" b="0" i="0" u="none" strike="noStrike" kern="0" cap="none" spc="0" baseline="0" noProof="0">
              <a:latin typeface="Calibri" panose="020F0502020204030204"/>
              <a:cs typeface="Calibri"/>
            </a:endParaRPr>
          </a:p>
          <a:p>
            <a:pPr algn="ctr">
              <a:defRPr/>
            </a:pPr>
            <a:r>
              <a:rPr lang="en-US" sz="1600" kern="0">
                <a:latin typeface="Calibri" panose="020F0502020204030204"/>
                <a:cs typeface="Calibri"/>
              </a:rPr>
              <a:t>Mohammed </a:t>
            </a:r>
            <a:r>
              <a:rPr lang="en-US" sz="1600" kern="0" err="1">
                <a:latin typeface="Calibri" panose="020F0502020204030204"/>
                <a:cs typeface="Calibri"/>
              </a:rPr>
              <a:t>Chamma</a:t>
            </a:r>
            <a:endParaRPr lang="en-US" sz="1600" kern="0">
              <a:latin typeface="Calibri" panose="020F0502020204030204"/>
              <a:cs typeface="Calibri"/>
            </a:endParaRPr>
          </a:p>
        </p:txBody>
      </p:sp>
      <p:sp>
        <p:nvSpPr>
          <p:cNvPr id="28" name="TextBox 27">
            <a:extLst>
              <a:ext uri="{FF2B5EF4-FFF2-40B4-BE49-F238E27FC236}">
                <a16:creationId xmlns:a16="http://schemas.microsoft.com/office/drawing/2014/main" id="{3030E3BD-EBDD-4B33-9ABD-E29885044C68}"/>
              </a:ext>
            </a:extLst>
          </p:cNvPr>
          <p:cNvSpPr txBox="1"/>
          <p:nvPr/>
        </p:nvSpPr>
        <p:spPr>
          <a:xfrm>
            <a:off x="3445903" y="3132860"/>
            <a:ext cx="2531495" cy="1692771"/>
          </a:xfrm>
          <a:prstGeom prst="rect">
            <a:avLst/>
          </a:prstGeom>
          <a:noFill/>
          <a:ln>
            <a:solidFill>
              <a:schemeClr val="tx1"/>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a:ln>
                  <a:noFill/>
                </a:ln>
                <a:effectLst/>
                <a:uLnTx/>
                <a:uFillTx/>
                <a:latin typeface="Calibri" panose="020F0502020204030204"/>
              </a:rPr>
              <a:t>Science</a:t>
            </a:r>
            <a:endParaRPr lang="en-US" sz="2400" b="1" i="0" u="sng" strike="noStrike" kern="0" cap="none" spc="0" baseline="0" noProof="0">
              <a:latin typeface="Calibri" panose="020F0502020204030204"/>
              <a:cs typeface="Calibri"/>
            </a:endParaRPr>
          </a:p>
          <a:p>
            <a:pPr algn="ctr">
              <a:defRPr/>
            </a:pPr>
            <a:r>
              <a:rPr lang="en-US" sz="1600" kern="0" err="1">
                <a:latin typeface="Calibri" panose="020F0502020204030204"/>
              </a:rPr>
              <a:t>Bita</a:t>
            </a:r>
            <a:r>
              <a:rPr lang="en-US" sz="1600" kern="0">
                <a:latin typeface="Calibri" panose="020F0502020204030204"/>
              </a:rPr>
              <a:t> Azad</a:t>
            </a:r>
            <a:r>
              <a:rPr kumimoji="0" lang="en-US" sz="1600" b="0" i="0" u="none" strike="noStrike" kern="0" cap="none" spc="0" normalizeH="0" baseline="0" noProof="0">
                <a:ln>
                  <a:noFill/>
                </a:ln>
                <a:effectLst/>
                <a:uLnTx/>
                <a:uFillTx/>
                <a:latin typeface="Calibri" panose="020F0502020204030204"/>
              </a:rPr>
              <a:t> (Lead)</a:t>
            </a:r>
            <a:endParaRPr lang="en-US" sz="1600" b="0" i="0" u="none" strike="noStrike" kern="0" cap="none" spc="0" baseline="0" noProof="0">
              <a:latin typeface="Calibri" panose="020F0502020204030204"/>
              <a:cs typeface="Calibri"/>
            </a:endParaRPr>
          </a:p>
          <a:p>
            <a:pPr algn="ctr">
              <a:defRPr/>
            </a:pPr>
            <a:r>
              <a:rPr lang="en-US" sz="1600" kern="0">
                <a:latin typeface="Calibri" panose="020F0502020204030204"/>
                <a:cs typeface="Calibri"/>
              </a:rPr>
              <a:t>Gavin </a:t>
            </a:r>
            <a:r>
              <a:rPr lang="en-US" sz="1600" kern="0" err="1">
                <a:latin typeface="Calibri" panose="020F0502020204030204"/>
                <a:cs typeface="Calibri"/>
              </a:rPr>
              <a:t>Tolometti</a:t>
            </a:r>
            <a:endParaRPr lang="en-US" sz="1600" b="0" i="0" u="none" strike="noStrike" kern="0" cap="none" spc="0" baseline="0" noProof="0" err="1">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effectLst/>
                <a:uLnTx/>
                <a:uFillTx/>
                <a:latin typeface="Calibri" panose="020F0502020204030204"/>
              </a:rPr>
              <a:t>Nikol</a:t>
            </a:r>
            <a:r>
              <a:rPr kumimoji="0" lang="en-US" sz="1600" b="0" i="0" u="none" strike="noStrike" kern="0" cap="none" spc="0" normalizeH="0" baseline="0" noProof="0">
                <a:ln>
                  <a:noFill/>
                </a:ln>
                <a:effectLst/>
                <a:uLnTx/>
                <a:uFillTx/>
                <a:latin typeface="Calibri" panose="020F0502020204030204"/>
              </a:rPr>
              <a:t> </a:t>
            </a:r>
            <a:r>
              <a:rPr kumimoji="0" lang="en-US" sz="1600" b="0" i="0" u="none" strike="noStrike" kern="0" cap="none" spc="0" normalizeH="0" baseline="0" noProof="0" err="1">
                <a:ln>
                  <a:noFill/>
                </a:ln>
                <a:effectLst/>
                <a:uLnTx/>
                <a:uFillTx/>
                <a:latin typeface="Calibri" panose="020F0502020204030204"/>
              </a:rPr>
              <a:t>Posnov</a:t>
            </a:r>
            <a:endParaRPr lang="en-US" sz="1600" b="0" i="0" u="none"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effectLst/>
                <a:uLnTx/>
                <a:uFillTx/>
                <a:latin typeface="Calibri" panose="020F0502020204030204"/>
              </a:rPr>
              <a:t>Chimira</a:t>
            </a:r>
            <a:r>
              <a:rPr kumimoji="0" lang="en-US" sz="1600" b="0" i="0" u="none" strike="noStrike" kern="0" cap="none" spc="0" normalizeH="0" baseline="0" noProof="0">
                <a:ln>
                  <a:noFill/>
                </a:ln>
                <a:effectLst/>
                <a:uLnTx/>
                <a:uFillTx/>
                <a:latin typeface="Calibri" panose="020F0502020204030204"/>
              </a:rPr>
              <a:t> Andres</a:t>
            </a:r>
            <a:endParaRPr lang="en-US" sz="1600" b="0" i="0" u="none"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effectLst/>
                <a:uLnTx/>
                <a:uFillTx/>
                <a:latin typeface="Calibri" panose="020F0502020204030204"/>
              </a:rPr>
              <a:t>Jahanvi</a:t>
            </a:r>
            <a:r>
              <a:rPr kumimoji="0" lang="en-US" sz="1600" b="0" i="0" u="none" strike="noStrike" kern="0" cap="none" spc="0" normalizeH="0" baseline="0" noProof="0">
                <a:ln>
                  <a:noFill/>
                </a:ln>
                <a:effectLst/>
                <a:uLnTx/>
                <a:uFillTx/>
                <a:latin typeface="Calibri" panose="020F0502020204030204"/>
              </a:rPr>
              <a:t> Shah</a:t>
            </a:r>
            <a:endParaRPr lang="en-US" sz="1600" b="0" i="0" u="none" strike="noStrike" kern="0" cap="none" spc="0" baseline="0" noProof="0">
              <a:latin typeface="Calibri" panose="020F0502020204030204"/>
              <a:cs typeface="Calibri"/>
            </a:endParaRPr>
          </a:p>
        </p:txBody>
      </p:sp>
      <p:sp>
        <p:nvSpPr>
          <p:cNvPr id="29" name="TextBox 28">
            <a:extLst>
              <a:ext uri="{FF2B5EF4-FFF2-40B4-BE49-F238E27FC236}">
                <a16:creationId xmlns:a16="http://schemas.microsoft.com/office/drawing/2014/main" id="{B8FB86AF-4771-4F11-9E6F-853E688A9236}"/>
              </a:ext>
            </a:extLst>
          </p:cNvPr>
          <p:cNvSpPr txBox="1"/>
          <p:nvPr/>
        </p:nvSpPr>
        <p:spPr>
          <a:xfrm>
            <a:off x="6389833" y="3129331"/>
            <a:ext cx="2531495" cy="1169551"/>
          </a:xfrm>
          <a:prstGeom prst="rect">
            <a:avLst/>
          </a:prstGeom>
          <a:noFill/>
          <a:ln>
            <a:solidFill>
              <a:schemeClr val="tx1"/>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a:ln>
                  <a:noFill/>
                </a:ln>
                <a:effectLst/>
                <a:uLnTx/>
                <a:uFillTx/>
                <a:latin typeface="Calibri" panose="020F0502020204030204"/>
              </a:rPr>
              <a:t>Outreach</a:t>
            </a:r>
            <a:endParaRPr lang="en-US" sz="2400" b="1" i="0" u="sng"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Gavin </a:t>
            </a:r>
            <a:r>
              <a:rPr kumimoji="0" lang="en-US" sz="1600" b="0" i="0" u="none" strike="noStrike" kern="0" cap="none" spc="0" normalizeH="0" baseline="0" noProof="0" err="1">
                <a:ln>
                  <a:noFill/>
                </a:ln>
                <a:effectLst/>
                <a:uLnTx/>
                <a:uFillTx/>
                <a:latin typeface="Calibri" panose="020F0502020204030204"/>
              </a:rPr>
              <a:t>Tolometti</a:t>
            </a:r>
            <a:r>
              <a:rPr kumimoji="0" lang="en-US" sz="1600" b="0" i="0" u="none" strike="noStrike" kern="0" cap="none" spc="0" normalizeH="0" baseline="0" noProof="0">
                <a:ln>
                  <a:noFill/>
                </a:ln>
                <a:effectLst/>
                <a:uLnTx/>
                <a:uFillTx/>
                <a:latin typeface="Calibri" panose="020F0502020204030204"/>
              </a:rPr>
              <a:t> (Lead)</a:t>
            </a:r>
            <a:endParaRPr lang="en-US" sz="1600" b="0" i="0" u="none"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CPSX Outreach Staff</a:t>
            </a:r>
            <a:endParaRPr lang="en-US" sz="1600" b="0" i="0" u="none"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effectLst/>
              <a:uLnTx/>
              <a:uFillTx/>
              <a:latin typeface="Calibri" panose="020F0502020204030204"/>
            </a:endParaRPr>
          </a:p>
        </p:txBody>
      </p:sp>
      <p:sp>
        <p:nvSpPr>
          <p:cNvPr id="30" name="TextBox 29">
            <a:extLst>
              <a:ext uri="{FF2B5EF4-FFF2-40B4-BE49-F238E27FC236}">
                <a16:creationId xmlns:a16="http://schemas.microsoft.com/office/drawing/2014/main" id="{CF166DD3-9730-4F4E-8518-CA80BA9B5863}"/>
              </a:ext>
            </a:extLst>
          </p:cNvPr>
          <p:cNvSpPr txBox="1"/>
          <p:nvPr/>
        </p:nvSpPr>
        <p:spPr>
          <a:xfrm>
            <a:off x="9205766" y="3129331"/>
            <a:ext cx="2531495" cy="954107"/>
          </a:xfrm>
          <a:prstGeom prst="rect">
            <a:avLst/>
          </a:prstGeom>
          <a:noFill/>
          <a:ln>
            <a:solidFill>
              <a:schemeClr val="tx1"/>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a:ln>
                  <a:noFill/>
                </a:ln>
                <a:effectLst/>
                <a:uLnTx/>
                <a:uFillTx/>
                <a:latin typeface="Calibri" panose="020F0502020204030204"/>
              </a:rPr>
              <a:t>Logistics</a:t>
            </a:r>
            <a:endParaRPr lang="en-US" sz="2400" b="1" i="0" u="sng"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effectLst/>
                <a:uLnTx/>
                <a:uFillTx/>
                <a:latin typeface="Calibri" panose="020F0502020204030204"/>
              </a:rPr>
              <a:t>Chimira</a:t>
            </a:r>
            <a:r>
              <a:rPr kumimoji="0" lang="en-US" sz="1600" b="0" i="0" u="none" strike="noStrike" kern="0" cap="none" spc="0" normalizeH="0" baseline="0" noProof="0">
                <a:ln>
                  <a:noFill/>
                </a:ln>
                <a:effectLst/>
                <a:uLnTx/>
                <a:uFillTx/>
                <a:latin typeface="Calibri" panose="020F0502020204030204"/>
              </a:rPr>
              <a:t> Andres (Lead)</a:t>
            </a:r>
            <a:endParaRPr lang="en-US" sz="1600" b="0" i="0" u="none"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effectLst/>
                <a:uLnTx/>
                <a:uFillTx/>
                <a:latin typeface="Calibri" panose="020F0502020204030204"/>
              </a:rPr>
              <a:t>Jahanvi</a:t>
            </a:r>
            <a:r>
              <a:rPr kumimoji="0" lang="en-US" sz="1600" b="0" i="0" u="none" strike="noStrike" kern="0" cap="none" spc="0" normalizeH="0" baseline="0" noProof="0">
                <a:ln>
                  <a:noFill/>
                </a:ln>
                <a:effectLst/>
                <a:uLnTx/>
                <a:uFillTx/>
                <a:latin typeface="Calibri" panose="020F0502020204030204"/>
              </a:rPr>
              <a:t> Shah</a:t>
            </a:r>
            <a:endParaRPr lang="en-US" sz="1600" b="0" i="0" u="none" strike="noStrike" kern="0" cap="none" spc="0" baseline="0" noProof="0">
              <a:latin typeface="Calibri" panose="020F0502020204030204"/>
              <a:cs typeface="Calibri"/>
            </a:endParaRPr>
          </a:p>
        </p:txBody>
      </p:sp>
      <p:cxnSp>
        <p:nvCxnSpPr>
          <p:cNvPr id="31" name="Straight Connector 30">
            <a:extLst>
              <a:ext uri="{FF2B5EF4-FFF2-40B4-BE49-F238E27FC236}">
                <a16:creationId xmlns:a16="http://schemas.microsoft.com/office/drawing/2014/main" id="{EA8C015D-C3E3-4ED5-A1B9-847F6F333E60}"/>
              </a:ext>
            </a:extLst>
          </p:cNvPr>
          <p:cNvCxnSpPr>
            <a:stCxn id="27" idx="0"/>
          </p:cNvCxnSpPr>
          <p:nvPr/>
        </p:nvCxnSpPr>
        <p:spPr>
          <a:xfrm flipV="1">
            <a:off x="1739278" y="2938558"/>
            <a:ext cx="0" cy="194302"/>
          </a:xfrm>
          <a:prstGeom prst="line">
            <a:avLst/>
          </a:prstGeom>
          <a:noFill/>
          <a:ln w="12700" cap="flat" cmpd="sng" algn="ctr">
            <a:solidFill>
              <a:schemeClr val="tx1"/>
            </a:solidFill>
            <a:prstDash val="solid"/>
            <a:miter lim="800000"/>
          </a:ln>
          <a:effectLst/>
        </p:spPr>
      </p:cxnSp>
      <p:cxnSp>
        <p:nvCxnSpPr>
          <p:cNvPr id="32" name="Straight Connector 31">
            <a:extLst>
              <a:ext uri="{FF2B5EF4-FFF2-40B4-BE49-F238E27FC236}">
                <a16:creationId xmlns:a16="http://schemas.microsoft.com/office/drawing/2014/main" id="{07A5CFD9-1A9F-4DED-BCD3-A6D233358F25}"/>
              </a:ext>
            </a:extLst>
          </p:cNvPr>
          <p:cNvCxnSpPr>
            <a:stCxn id="30" idx="0"/>
          </p:cNvCxnSpPr>
          <p:nvPr/>
        </p:nvCxnSpPr>
        <p:spPr>
          <a:xfrm flipV="1">
            <a:off x="10471514" y="2938557"/>
            <a:ext cx="0" cy="190774"/>
          </a:xfrm>
          <a:prstGeom prst="line">
            <a:avLst/>
          </a:prstGeom>
          <a:noFill/>
          <a:ln w="12700" cap="flat" cmpd="sng" algn="ctr">
            <a:solidFill>
              <a:schemeClr val="tx1"/>
            </a:solidFill>
            <a:prstDash val="solid"/>
            <a:miter lim="800000"/>
          </a:ln>
          <a:effectLst/>
        </p:spPr>
      </p:cxnSp>
      <p:cxnSp>
        <p:nvCxnSpPr>
          <p:cNvPr id="33" name="Straight Connector 32">
            <a:extLst>
              <a:ext uri="{FF2B5EF4-FFF2-40B4-BE49-F238E27FC236}">
                <a16:creationId xmlns:a16="http://schemas.microsoft.com/office/drawing/2014/main" id="{C53B20B1-01B9-4FBF-A35E-0751E2211DA5}"/>
              </a:ext>
            </a:extLst>
          </p:cNvPr>
          <p:cNvCxnSpPr/>
          <p:nvPr/>
        </p:nvCxnSpPr>
        <p:spPr>
          <a:xfrm>
            <a:off x="1739277" y="2938557"/>
            <a:ext cx="8732236" cy="0"/>
          </a:xfrm>
          <a:prstGeom prst="line">
            <a:avLst/>
          </a:prstGeom>
          <a:noFill/>
          <a:ln w="12700" cap="flat" cmpd="sng" algn="ctr">
            <a:solidFill>
              <a:schemeClr val="tx1"/>
            </a:solidFill>
            <a:prstDash val="solid"/>
            <a:miter lim="800000"/>
          </a:ln>
          <a:effectLst/>
        </p:spPr>
      </p:cxnSp>
      <p:cxnSp>
        <p:nvCxnSpPr>
          <p:cNvPr id="34" name="Straight Connector 33">
            <a:extLst>
              <a:ext uri="{FF2B5EF4-FFF2-40B4-BE49-F238E27FC236}">
                <a16:creationId xmlns:a16="http://schemas.microsoft.com/office/drawing/2014/main" id="{FB92638F-8F99-4D12-A476-A30D305FE54F}"/>
              </a:ext>
            </a:extLst>
          </p:cNvPr>
          <p:cNvCxnSpPr>
            <a:stCxn id="28" idx="0"/>
          </p:cNvCxnSpPr>
          <p:nvPr/>
        </p:nvCxnSpPr>
        <p:spPr>
          <a:xfrm flipV="1">
            <a:off x="4711651" y="2938558"/>
            <a:ext cx="0" cy="194302"/>
          </a:xfrm>
          <a:prstGeom prst="line">
            <a:avLst/>
          </a:prstGeom>
          <a:noFill/>
          <a:ln w="12700" cap="flat" cmpd="sng" algn="ctr">
            <a:solidFill>
              <a:schemeClr val="tx1"/>
            </a:solidFill>
            <a:prstDash val="solid"/>
            <a:miter lim="800000"/>
          </a:ln>
          <a:effectLst/>
        </p:spPr>
      </p:cxnSp>
      <p:cxnSp>
        <p:nvCxnSpPr>
          <p:cNvPr id="35" name="Straight Connector 34">
            <a:extLst>
              <a:ext uri="{FF2B5EF4-FFF2-40B4-BE49-F238E27FC236}">
                <a16:creationId xmlns:a16="http://schemas.microsoft.com/office/drawing/2014/main" id="{C5543C18-DFB4-4A50-A41E-B7B5F608E494}"/>
              </a:ext>
            </a:extLst>
          </p:cNvPr>
          <p:cNvCxnSpPr>
            <a:stCxn id="29" idx="0"/>
          </p:cNvCxnSpPr>
          <p:nvPr/>
        </p:nvCxnSpPr>
        <p:spPr>
          <a:xfrm flipV="1">
            <a:off x="7655581" y="2938557"/>
            <a:ext cx="0" cy="190774"/>
          </a:xfrm>
          <a:prstGeom prst="line">
            <a:avLst/>
          </a:prstGeom>
          <a:noFill/>
          <a:ln w="12700" cap="flat" cmpd="sng" algn="ctr">
            <a:solidFill>
              <a:schemeClr val="tx1"/>
            </a:solidFill>
            <a:prstDash val="solid"/>
            <a:miter lim="800000"/>
          </a:ln>
          <a:effectLst/>
        </p:spPr>
      </p:cxnSp>
      <p:sp>
        <p:nvSpPr>
          <p:cNvPr id="37" name="TextBox 36">
            <a:extLst>
              <a:ext uri="{FF2B5EF4-FFF2-40B4-BE49-F238E27FC236}">
                <a16:creationId xmlns:a16="http://schemas.microsoft.com/office/drawing/2014/main" id="{BB4F9120-D15D-4B99-A386-E11E46961955}"/>
              </a:ext>
            </a:extLst>
          </p:cNvPr>
          <p:cNvSpPr txBox="1"/>
          <p:nvPr/>
        </p:nvSpPr>
        <p:spPr>
          <a:xfrm>
            <a:off x="5083325" y="1430385"/>
            <a:ext cx="2350772" cy="707886"/>
          </a:xfrm>
          <a:prstGeom prst="rect">
            <a:avLst/>
          </a:prstGeom>
          <a:noFill/>
          <a:ln>
            <a:solidFill>
              <a:schemeClr val="tx1"/>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a:ln>
                  <a:noFill/>
                </a:ln>
                <a:effectLst/>
                <a:uLnTx/>
                <a:uFillTx/>
                <a:latin typeface="Calibri" panose="020F0502020204030204"/>
              </a:rPr>
              <a:t>Project Manager</a:t>
            </a:r>
            <a:endParaRPr lang="en-US" sz="2400" b="1" i="0" u="sng" strike="noStrike" kern="0" cap="none" spc="0" baseline="0" noProof="0">
              <a:latin typeface="Calibri" panose="020F0502020204030204"/>
              <a:cs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Calibri" panose="020F0502020204030204"/>
              </a:rPr>
              <a:t>Matthew </a:t>
            </a:r>
            <a:r>
              <a:rPr kumimoji="0" lang="en-US" sz="1600" b="0" i="0" u="none" strike="noStrike" kern="0" cap="none" spc="0" normalizeH="0" baseline="0" noProof="0" err="1">
                <a:ln>
                  <a:noFill/>
                </a:ln>
                <a:effectLst/>
                <a:uLnTx/>
                <a:uFillTx/>
                <a:latin typeface="Calibri" panose="020F0502020204030204"/>
              </a:rPr>
              <a:t>Svensson</a:t>
            </a:r>
            <a:endParaRPr lang="en-US" sz="1600" b="0" i="0" u="none" strike="noStrike" kern="0" cap="none" spc="0" baseline="0" noProof="0" err="1">
              <a:latin typeface="Calibri" panose="020F0502020204030204"/>
              <a:cs typeface="Calibri"/>
            </a:endParaRPr>
          </a:p>
        </p:txBody>
      </p:sp>
      <p:cxnSp>
        <p:nvCxnSpPr>
          <p:cNvPr id="23" name="Straight Connector 22">
            <a:extLst>
              <a:ext uri="{FF2B5EF4-FFF2-40B4-BE49-F238E27FC236}">
                <a16:creationId xmlns:a16="http://schemas.microsoft.com/office/drawing/2014/main" id="{58AD8CC3-3C18-41B4-8908-777B8337B297}"/>
              </a:ext>
            </a:extLst>
          </p:cNvPr>
          <p:cNvCxnSpPr>
            <a:cxnSpLocks/>
            <a:stCxn id="26" idx="1"/>
            <a:endCxn id="25" idx="3"/>
          </p:cNvCxnSpPr>
          <p:nvPr/>
        </p:nvCxnSpPr>
        <p:spPr>
          <a:xfrm flipH="1">
            <a:off x="4834001" y="2325133"/>
            <a:ext cx="2849421" cy="1242"/>
          </a:xfrm>
          <a:prstGeom prst="line">
            <a:avLst/>
          </a:prstGeom>
          <a:noFill/>
          <a:ln w="6350" cap="flat" cmpd="sng" algn="ctr">
            <a:solidFill>
              <a:schemeClr val="tx1"/>
            </a:solidFill>
            <a:prstDash val="solid"/>
            <a:miter lim="800000"/>
          </a:ln>
          <a:effectLst/>
        </p:spPr>
      </p:cxnSp>
      <p:cxnSp>
        <p:nvCxnSpPr>
          <p:cNvPr id="42" name="Straight Connector 41">
            <a:extLst>
              <a:ext uri="{FF2B5EF4-FFF2-40B4-BE49-F238E27FC236}">
                <a16:creationId xmlns:a16="http://schemas.microsoft.com/office/drawing/2014/main" id="{84ACF54C-A1A2-4C2B-B6CF-FD30FA21DF20}"/>
              </a:ext>
            </a:extLst>
          </p:cNvPr>
          <p:cNvCxnSpPr>
            <a:stCxn id="37" idx="2"/>
          </p:cNvCxnSpPr>
          <p:nvPr/>
        </p:nvCxnSpPr>
        <p:spPr>
          <a:xfrm>
            <a:off x="6258711" y="2138271"/>
            <a:ext cx="0" cy="8002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51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cs typeface="Calibri"/>
              </a:rPr>
              <a:t>Outreach (Promoting HAB and STEM)</a:t>
            </a:r>
          </a:p>
        </p:txBody>
      </p:sp>
      <p:sp>
        <p:nvSpPr>
          <p:cNvPr id="2" name="TextBox 1">
            <a:extLst>
              <a:ext uri="{FF2B5EF4-FFF2-40B4-BE49-F238E27FC236}">
                <a16:creationId xmlns:a16="http://schemas.microsoft.com/office/drawing/2014/main" id="{115E0426-A354-4412-9B9A-B24135F822CA}"/>
              </a:ext>
            </a:extLst>
          </p:cNvPr>
          <p:cNvSpPr txBox="1"/>
          <p:nvPr/>
        </p:nvSpPr>
        <p:spPr>
          <a:xfrm>
            <a:off x="672791" y="931057"/>
            <a:ext cx="11004393" cy="3352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000"/>
              </a:spcAft>
            </a:pPr>
            <a:r>
              <a:rPr lang="en-US" sz="2800"/>
              <a:t>Outreach Participation:</a:t>
            </a:r>
            <a:endParaRPr lang="en-US"/>
          </a:p>
          <a:p>
            <a:pPr marL="285750" indent="-285750">
              <a:spcAft>
                <a:spcPts val="300"/>
              </a:spcAft>
              <a:buFont typeface="Arial"/>
              <a:buChar char="•"/>
            </a:pPr>
            <a:r>
              <a:rPr lang="en-US" sz="2400"/>
              <a:t>Members from the engineering and science team will manage a booth to promote the mission and collaborative partners SEDS and CSA.</a:t>
            </a:r>
          </a:p>
          <a:p>
            <a:pPr marL="285750" indent="-285750">
              <a:spcAft>
                <a:spcPts val="300"/>
              </a:spcAft>
              <a:buFont typeface="Arial"/>
              <a:buChar char="•"/>
            </a:pPr>
            <a:r>
              <a:rPr lang="en-US" sz="2400"/>
              <a:t>Demonstrate the interdisciplinary aspect of student-led projects in planetary science.</a:t>
            </a:r>
          </a:p>
          <a:p>
            <a:pPr marL="285750" indent="-285750">
              <a:spcAft>
                <a:spcPts val="300"/>
              </a:spcAft>
              <a:buFont typeface="Arial"/>
              <a:buChar char="•"/>
            </a:pPr>
            <a:r>
              <a:rPr lang="en-US" sz="2400"/>
              <a:t>Present the payload and the science objective.</a:t>
            </a:r>
          </a:p>
          <a:p>
            <a:pPr marL="285750" indent="-285750">
              <a:buFont typeface="Arial"/>
              <a:buChar char="•"/>
            </a:pPr>
            <a:r>
              <a:rPr lang="en-US" sz="2400"/>
              <a:t>Promote STEM to K-12 grade students.</a:t>
            </a:r>
          </a:p>
        </p:txBody>
      </p:sp>
      <p:pic>
        <p:nvPicPr>
          <p:cNvPr id="8" name="Picture 8" descr="A close up of a sign&#10;&#10;Description generated with very high confidence">
            <a:extLst>
              <a:ext uri="{FF2B5EF4-FFF2-40B4-BE49-F238E27FC236}">
                <a16:creationId xmlns:a16="http://schemas.microsoft.com/office/drawing/2014/main" id="{9B6CAA8F-E2B7-4BA5-AAB1-0B09C3BE93B5}"/>
              </a:ext>
            </a:extLst>
          </p:cNvPr>
          <p:cNvPicPr>
            <a:picLocks noChangeAspect="1"/>
          </p:cNvPicPr>
          <p:nvPr/>
        </p:nvPicPr>
        <p:blipFill>
          <a:blip r:embed="rId2"/>
          <a:stretch>
            <a:fillRect/>
          </a:stretch>
        </p:blipFill>
        <p:spPr>
          <a:xfrm>
            <a:off x="8617858" y="4441252"/>
            <a:ext cx="2901175" cy="2302730"/>
          </a:xfrm>
          <a:prstGeom prst="rect">
            <a:avLst/>
          </a:prstGeom>
        </p:spPr>
      </p:pic>
      <p:pic>
        <p:nvPicPr>
          <p:cNvPr id="4" name="Picture 4" descr="A screenshot of a cell phone&#10;&#10;Description generated with high confidence">
            <a:extLst>
              <a:ext uri="{FF2B5EF4-FFF2-40B4-BE49-F238E27FC236}">
                <a16:creationId xmlns:a16="http://schemas.microsoft.com/office/drawing/2014/main" id="{DD48CC46-EA17-4AA1-AB19-457B99E4C7A8}"/>
              </a:ext>
            </a:extLst>
          </p:cNvPr>
          <p:cNvPicPr>
            <a:picLocks noChangeAspect="1"/>
          </p:cNvPicPr>
          <p:nvPr/>
        </p:nvPicPr>
        <p:blipFill rotWithShape="1">
          <a:blip r:embed="rId3"/>
          <a:srcRect l="2934" t="8497" r="81092" b="35294"/>
          <a:stretch/>
        </p:blipFill>
        <p:spPr>
          <a:xfrm>
            <a:off x="666830" y="4441255"/>
            <a:ext cx="2602279" cy="2299473"/>
          </a:xfrm>
          <a:prstGeom prst="rect">
            <a:avLst/>
          </a:prstGeom>
        </p:spPr>
      </p:pic>
      <p:pic>
        <p:nvPicPr>
          <p:cNvPr id="14" name="Picture 14" descr="A drawing of a face&#10;&#10;Description generated with high confidence">
            <a:extLst>
              <a:ext uri="{FF2B5EF4-FFF2-40B4-BE49-F238E27FC236}">
                <a16:creationId xmlns:a16="http://schemas.microsoft.com/office/drawing/2014/main" id="{4CEF3158-98DE-4E1B-8C3D-3E87699D40DB}"/>
              </a:ext>
            </a:extLst>
          </p:cNvPr>
          <p:cNvPicPr>
            <a:picLocks noChangeAspect="1"/>
          </p:cNvPicPr>
          <p:nvPr/>
        </p:nvPicPr>
        <p:blipFill>
          <a:blip r:embed="rId4"/>
          <a:stretch>
            <a:fillRect/>
          </a:stretch>
        </p:blipFill>
        <p:spPr>
          <a:xfrm>
            <a:off x="3907345" y="5032890"/>
            <a:ext cx="4118517" cy="1119456"/>
          </a:xfrm>
          <a:prstGeom prst="rect">
            <a:avLst/>
          </a:prstGeom>
        </p:spPr>
      </p:pic>
    </p:spTree>
    <p:extLst>
      <p:ext uri="{BB962C8B-B14F-4D97-AF65-F5344CB8AC3E}">
        <p14:creationId xmlns:p14="http://schemas.microsoft.com/office/powerpoint/2010/main" val="2382636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cs typeface="Calibri"/>
              </a:rPr>
              <a:t>Outreach (Current Plans)</a:t>
            </a:r>
          </a:p>
        </p:txBody>
      </p:sp>
      <p:sp>
        <p:nvSpPr>
          <p:cNvPr id="2" name="TextBox 1">
            <a:extLst>
              <a:ext uri="{FF2B5EF4-FFF2-40B4-BE49-F238E27FC236}">
                <a16:creationId xmlns:a16="http://schemas.microsoft.com/office/drawing/2014/main" id="{115E0426-A354-4412-9B9A-B24135F822CA}"/>
              </a:ext>
            </a:extLst>
          </p:cNvPr>
          <p:cNvSpPr txBox="1"/>
          <p:nvPr/>
        </p:nvSpPr>
        <p:spPr>
          <a:xfrm>
            <a:off x="672791" y="1146717"/>
            <a:ext cx="11004393" cy="390876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High school participation requires additional insight from staff in the Faculty of Education and AFN interns. </a:t>
            </a:r>
            <a:endParaRPr lang="en-US" sz="3200"/>
          </a:p>
          <a:p>
            <a:endParaRPr lang="en-US" sz="2400"/>
          </a:p>
          <a:p>
            <a:r>
              <a:rPr lang="en-US" sz="2400"/>
              <a:t>On the 31st of March, the Outreach and Science team will be meeting with AFN interns to discuss best options for involving high school students and promoting the mission.</a:t>
            </a:r>
            <a:endParaRPr lang="en-US" sz="3200"/>
          </a:p>
          <a:p>
            <a:endParaRPr lang="en-US" sz="2400"/>
          </a:p>
          <a:p>
            <a:r>
              <a:rPr lang="en-US" sz="2400"/>
              <a:t>Interns will also help design STEM-based activities for outreach school visits to promote high altitude balloon missions. </a:t>
            </a:r>
            <a:br>
              <a:rPr lang="en-US"/>
            </a:br>
            <a:endParaRPr lang="en-US" sz="3200"/>
          </a:p>
        </p:txBody>
      </p:sp>
    </p:spTree>
    <p:extLst>
      <p:ext uri="{BB962C8B-B14F-4D97-AF65-F5344CB8AC3E}">
        <p14:creationId xmlns:p14="http://schemas.microsoft.com/office/powerpoint/2010/main" val="1596935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66645" y="5621593"/>
            <a:ext cx="965870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3600" b="1">
                <a:latin typeface="Microsoft JhengHei"/>
                <a:ea typeface="Microsoft JhengHei"/>
                <a:cs typeface="Calibri"/>
              </a:rPr>
              <a:t>Thank You</a:t>
            </a:r>
            <a:endParaRPr lang="en-US" sz="3600" b="1">
              <a:latin typeface="Microsoft JhengHei"/>
              <a:ea typeface="Microsoft JhengHei"/>
              <a:cs typeface="Calibri"/>
            </a:endParaRPr>
          </a:p>
        </p:txBody>
      </p:sp>
      <p:sp>
        <p:nvSpPr>
          <p:cNvPr id="2" name="Rectangle 1">
            <a:extLst>
              <a:ext uri="{FF2B5EF4-FFF2-40B4-BE49-F238E27FC236}">
                <a16:creationId xmlns:a16="http://schemas.microsoft.com/office/drawing/2014/main" id="{A39FAE3A-6E48-4FD2-BEB6-28BBE9053DB0}"/>
              </a:ext>
            </a:extLst>
          </p:cNvPr>
          <p:cNvSpPr/>
          <p:nvPr/>
        </p:nvSpPr>
        <p:spPr>
          <a:xfrm>
            <a:off x="-134911" y="-134911"/>
            <a:ext cx="12471816" cy="50516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A picture containing object&#10;&#10;Description generated with high confidence">
            <a:extLst>
              <a:ext uri="{FF2B5EF4-FFF2-40B4-BE49-F238E27FC236}">
                <a16:creationId xmlns:a16="http://schemas.microsoft.com/office/drawing/2014/main" id="{9DA54EDA-4FE2-4D04-992D-4CCC3E5A451F}"/>
              </a:ext>
            </a:extLst>
          </p:cNvPr>
          <p:cNvPicPr>
            <a:picLocks noChangeAspect="1"/>
          </p:cNvPicPr>
          <p:nvPr/>
        </p:nvPicPr>
        <p:blipFill rotWithShape="1">
          <a:blip r:embed="rId2"/>
          <a:srcRect t="3642" r="326" b="6954"/>
          <a:stretch/>
        </p:blipFill>
        <p:spPr>
          <a:xfrm>
            <a:off x="4095971" y="704537"/>
            <a:ext cx="4000057" cy="3531696"/>
          </a:xfrm>
          <a:prstGeom prst="rect">
            <a:avLst/>
          </a:prstGeom>
        </p:spPr>
      </p:pic>
      <p:pic>
        <p:nvPicPr>
          <p:cNvPr id="5" name="Picture 4" descr="Related image">
            <a:extLst>
              <a:ext uri="{FF2B5EF4-FFF2-40B4-BE49-F238E27FC236}">
                <a16:creationId xmlns:a16="http://schemas.microsoft.com/office/drawing/2014/main" id="{993DCDF4-7FE6-4826-BD30-88A256646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94" y="1804902"/>
            <a:ext cx="3140692" cy="16047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Western University logo">
            <a:extLst>
              <a:ext uri="{FF2B5EF4-FFF2-40B4-BE49-F238E27FC236}">
                <a16:creationId xmlns:a16="http://schemas.microsoft.com/office/drawing/2014/main" id="{1B2DF92E-2889-4AFD-9CD9-635D04CAE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4334" y="2273561"/>
            <a:ext cx="3203376" cy="76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976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Novelty &amp; Objectives</a:t>
            </a:r>
            <a:endParaRPr lang="en-US"/>
          </a:p>
          <a:p>
            <a:pPr algn="l"/>
            <a:endParaRPr lang="en-US">
              <a:cs typeface="Calibri"/>
            </a:endParaRPr>
          </a:p>
        </p:txBody>
      </p:sp>
      <p:sp>
        <p:nvSpPr>
          <p:cNvPr id="2" name="TextBox 1">
            <a:extLst>
              <a:ext uri="{FF2B5EF4-FFF2-40B4-BE49-F238E27FC236}">
                <a16:creationId xmlns:a16="http://schemas.microsoft.com/office/drawing/2014/main" id="{622140E5-9D55-43F8-A86B-9454C340B4E3}"/>
              </a:ext>
            </a:extLst>
          </p:cNvPr>
          <p:cNvSpPr txBox="1"/>
          <p:nvPr/>
        </p:nvSpPr>
        <p:spPr>
          <a:xfrm>
            <a:off x="756249" y="1043796"/>
            <a:ext cx="5863086" cy="532453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a:t>Objective</a:t>
            </a:r>
            <a:r>
              <a:rPr lang="en-US" sz="2800"/>
              <a:t> </a:t>
            </a:r>
            <a:endParaRPr lang="en-US"/>
          </a:p>
          <a:p>
            <a:r>
              <a:rPr lang="en-US" sz="2800"/>
              <a:t>Concept testing the sample collection method proposed by Bryan et al. (2014).</a:t>
            </a:r>
            <a:endParaRPr lang="en-US"/>
          </a:p>
          <a:p>
            <a:endParaRPr lang="en-US" sz="2800"/>
          </a:p>
          <a:p>
            <a:r>
              <a:rPr lang="en-US" sz="2800"/>
              <a:t>Sample chambers only open for short period at set altitudes instead of constant exposure.</a:t>
            </a:r>
          </a:p>
          <a:p>
            <a:endParaRPr lang="en-US" sz="2800"/>
          </a:p>
          <a:p>
            <a:r>
              <a:rPr lang="en-US" sz="2800"/>
              <a:t>Samples collected at set altitudes will be identified during post-flight laboratory analysis.</a:t>
            </a:r>
          </a:p>
        </p:txBody>
      </p:sp>
      <p:grpSp>
        <p:nvGrpSpPr>
          <p:cNvPr id="4" name="Group 3">
            <a:extLst>
              <a:ext uri="{FF2B5EF4-FFF2-40B4-BE49-F238E27FC236}">
                <a16:creationId xmlns:a16="http://schemas.microsoft.com/office/drawing/2014/main" id="{44CAA323-7DF0-4AA0-9983-147CB0562353}"/>
              </a:ext>
            </a:extLst>
          </p:cNvPr>
          <p:cNvGrpSpPr/>
          <p:nvPr/>
        </p:nvGrpSpPr>
        <p:grpSpPr>
          <a:xfrm>
            <a:off x="6843161" y="1174631"/>
            <a:ext cx="4941087" cy="5184474"/>
            <a:chOff x="6843161" y="1174631"/>
            <a:chExt cx="4941087" cy="5184474"/>
          </a:xfrm>
        </p:grpSpPr>
        <p:sp>
          <p:nvSpPr>
            <p:cNvPr id="6" name="Rectangle 5">
              <a:extLst>
                <a:ext uri="{FF2B5EF4-FFF2-40B4-BE49-F238E27FC236}">
                  <a16:creationId xmlns:a16="http://schemas.microsoft.com/office/drawing/2014/main" id="{DCD65058-3785-484B-B93A-00F97C183DFB}"/>
                </a:ext>
              </a:extLst>
            </p:cNvPr>
            <p:cNvSpPr/>
            <p:nvPr/>
          </p:nvSpPr>
          <p:spPr>
            <a:xfrm>
              <a:off x="6844188" y="1174631"/>
              <a:ext cx="4940060" cy="518447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stratospheric balloon cartoon">
              <a:extLst>
                <a:ext uri="{FF2B5EF4-FFF2-40B4-BE49-F238E27FC236}">
                  <a16:creationId xmlns:a16="http://schemas.microsoft.com/office/drawing/2014/main" id="{761D0932-8CEA-430A-A9BB-79A9C9439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526" y="1318399"/>
              <a:ext cx="774226" cy="12687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tratospheric balloon cartoon">
              <a:extLst>
                <a:ext uri="{FF2B5EF4-FFF2-40B4-BE49-F238E27FC236}">
                  <a16:creationId xmlns:a16="http://schemas.microsoft.com/office/drawing/2014/main" id="{6EC1B85A-18EA-4CB2-A703-7F30E9313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432" y="2560756"/>
              <a:ext cx="774226" cy="12687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stratospheric balloon cartoon">
              <a:extLst>
                <a:ext uri="{FF2B5EF4-FFF2-40B4-BE49-F238E27FC236}">
                  <a16:creationId xmlns:a16="http://schemas.microsoft.com/office/drawing/2014/main" id="{53E9762A-B58B-42A7-A267-26BEA7ACD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960" y="3702473"/>
              <a:ext cx="774226" cy="12687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stratospheric balloon cartoon">
              <a:extLst>
                <a:ext uri="{FF2B5EF4-FFF2-40B4-BE49-F238E27FC236}">
                  <a16:creationId xmlns:a16="http://schemas.microsoft.com/office/drawing/2014/main" id="{94304B6C-A7E2-46AE-9B50-7D0BB9993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540" y="4850350"/>
              <a:ext cx="774226" cy="12687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9EA2A11-A1F1-4C46-A23F-4A2DA467E625}"/>
                </a:ext>
              </a:extLst>
            </p:cNvPr>
            <p:cNvSpPr/>
            <p:nvPr/>
          </p:nvSpPr>
          <p:spPr>
            <a:xfrm>
              <a:off x="6843161" y="6049582"/>
              <a:ext cx="4940060" cy="30747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0DE0A5-DB6B-4B7A-AC54-BFE429A90F30}"/>
                </a:ext>
              </a:extLst>
            </p:cNvPr>
            <p:cNvSpPr txBox="1"/>
            <p:nvPr/>
          </p:nvSpPr>
          <p:spPr>
            <a:xfrm>
              <a:off x="7742748" y="4967917"/>
              <a:ext cx="3693003"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bg1"/>
                  </a:solidFill>
                </a:rPr>
                <a:t>Point 0</a:t>
              </a:r>
            </a:p>
            <a:p>
              <a:r>
                <a:rPr lang="en-US">
                  <a:solidFill>
                    <a:schemeClr val="bg1"/>
                  </a:solidFill>
                </a:rPr>
                <a:t>0 km (Pre-flight ground sample)</a:t>
              </a:r>
            </a:p>
          </p:txBody>
        </p:sp>
        <p:sp>
          <p:nvSpPr>
            <p:cNvPr id="18" name="TextBox 17">
              <a:extLst>
                <a:ext uri="{FF2B5EF4-FFF2-40B4-BE49-F238E27FC236}">
                  <a16:creationId xmlns:a16="http://schemas.microsoft.com/office/drawing/2014/main" id="{1A191AA7-1194-4010-9A63-5D00ABB118B2}"/>
                </a:ext>
              </a:extLst>
            </p:cNvPr>
            <p:cNvSpPr txBox="1"/>
            <p:nvPr/>
          </p:nvSpPr>
          <p:spPr>
            <a:xfrm>
              <a:off x="7742748" y="3832106"/>
              <a:ext cx="341893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bg1"/>
                  </a:solidFill>
                </a:rPr>
                <a:t>Point 1</a:t>
              </a:r>
            </a:p>
            <a:p>
              <a:r>
                <a:rPr lang="en-US">
                  <a:solidFill>
                    <a:schemeClr val="bg1"/>
                  </a:solidFill>
                </a:rPr>
                <a:t>10 km (30 min)</a:t>
              </a:r>
            </a:p>
          </p:txBody>
        </p:sp>
        <p:sp>
          <p:nvSpPr>
            <p:cNvPr id="19" name="TextBox 18">
              <a:extLst>
                <a:ext uri="{FF2B5EF4-FFF2-40B4-BE49-F238E27FC236}">
                  <a16:creationId xmlns:a16="http://schemas.microsoft.com/office/drawing/2014/main" id="{33A5B523-B7E1-4A8D-8313-871320AA1D38}"/>
                </a:ext>
              </a:extLst>
            </p:cNvPr>
            <p:cNvSpPr txBox="1"/>
            <p:nvPr/>
          </p:nvSpPr>
          <p:spPr>
            <a:xfrm>
              <a:off x="7742747" y="2710672"/>
              <a:ext cx="341893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bg1"/>
                  </a:solidFill>
                </a:rPr>
                <a:t>Point 2</a:t>
              </a:r>
            </a:p>
            <a:p>
              <a:r>
                <a:rPr lang="en-US">
                  <a:solidFill>
                    <a:schemeClr val="bg1"/>
                  </a:solidFill>
                </a:rPr>
                <a:t>20 km (60 min)</a:t>
              </a:r>
            </a:p>
          </p:txBody>
        </p:sp>
        <p:sp>
          <p:nvSpPr>
            <p:cNvPr id="20" name="TextBox 19">
              <a:extLst>
                <a:ext uri="{FF2B5EF4-FFF2-40B4-BE49-F238E27FC236}">
                  <a16:creationId xmlns:a16="http://schemas.microsoft.com/office/drawing/2014/main" id="{A5A06C2B-15E9-44EF-A5B9-F699B737E232}"/>
                </a:ext>
              </a:extLst>
            </p:cNvPr>
            <p:cNvSpPr txBox="1"/>
            <p:nvPr/>
          </p:nvSpPr>
          <p:spPr>
            <a:xfrm>
              <a:off x="7742748" y="1402333"/>
              <a:ext cx="341893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bg1"/>
                  </a:solidFill>
                </a:rPr>
                <a:t>Point 3</a:t>
              </a:r>
            </a:p>
            <a:p>
              <a:r>
                <a:rPr lang="en-US">
                  <a:solidFill>
                    <a:schemeClr val="bg1"/>
                  </a:solidFill>
                </a:rPr>
                <a:t>30 km (90 min)</a:t>
              </a:r>
            </a:p>
          </p:txBody>
        </p:sp>
      </p:grpSp>
    </p:spTree>
    <p:extLst>
      <p:ext uri="{BB962C8B-B14F-4D97-AF65-F5344CB8AC3E}">
        <p14:creationId xmlns:p14="http://schemas.microsoft.com/office/powerpoint/2010/main" val="190887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Threshold Objective</a:t>
            </a:r>
            <a:endParaRPr lang="en-US"/>
          </a:p>
          <a:p>
            <a:pPr algn="l"/>
            <a:endParaRPr lang="en-US">
              <a:cs typeface="Calibri"/>
            </a:endParaRPr>
          </a:p>
        </p:txBody>
      </p:sp>
      <p:grpSp>
        <p:nvGrpSpPr>
          <p:cNvPr id="21" name="Group 20">
            <a:extLst>
              <a:ext uri="{FF2B5EF4-FFF2-40B4-BE49-F238E27FC236}">
                <a16:creationId xmlns:a16="http://schemas.microsoft.com/office/drawing/2014/main" id="{3A86E9AC-DF65-43BC-AB2C-C755554E16FF}"/>
              </a:ext>
            </a:extLst>
          </p:cNvPr>
          <p:cNvGrpSpPr>
            <a:grpSpLocks noChangeAspect="1"/>
          </p:cNvGrpSpPr>
          <p:nvPr/>
        </p:nvGrpSpPr>
        <p:grpSpPr>
          <a:xfrm>
            <a:off x="0" y="1266723"/>
            <a:ext cx="7509243" cy="4012080"/>
            <a:chOff x="544528" y="1175473"/>
            <a:chExt cx="8413491" cy="4495207"/>
          </a:xfrm>
        </p:grpSpPr>
        <p:sp>
          <p:nvSpPr>
            <p:cNvPr id="14" name="Rectangle 13">
              <a:extLst>
                <a:ext uri="{FF2B5EF4-FFF2-40B4-BE49-F238E27FC236}">
                  <a16:creationId xmlns:a16="http://schemas.microsoft.com/office/drawing/2014/main" id="{EF2E94CF-EE5B-4472-A93D-42D950642B02}"/>
                </a:ext>
              </a:extLst>
            </p:cNvPr>
            <p:cNvSpPr/>
            <p:nvPr/>
          </p:nvSpPr>
          <p:spPr>
            <a:xfrm>
              <a:off x="1069382" y="1175473"/>
              <a:ext cx="7888637" cy="40474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FAC1732-93AA-408D-99C1-6600F3849B13}"/>
                </a:ext>
              </a:extLst>
            </p:cNvPr>
            <p:cNvGrpSpPr>
              <a:grpSpLocks noChangeAspect="1"/>
            </p:cNvGrpSpPr>
            <p:nvPr/>
          </p:nvGrpSpPr>
          <p:grpSpPr>
            <a:xfrm>
              <a:off x="1272935" y="1394085"/>
              <a:ext cx="7506036" cy="3716546"/>
              <a:chOff x="1272935" y="1394085"/>
              <a:chExt cx="9658708" cy="4782421"/>
            </a:xfrm>
          </p:grpSpPr>
          <p:pic>
            <p:nvPicPr>
              <p:cNvPr id="1026" name="Picture 2" descr="Image result for stratospheric balloon cartoon">
                <a:extLst>
                  <a:ext uri="{FF2B5EF4-FFF2-40B4-BE49-F238E27FC236}">
                    <a16:creationId xmlns:a16="http://schemas.microsoft.com/office/drawing/2014/main" id="{A06577A2-3BF1-4140-A65D-7D91E781F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646" y="2805346"/>
                <a:ext cx="1445302" cy="24111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CB8469-99C5-4827-A771-222C550EC582}"/>
                  </a:ext>
                </a:extLst>
              </p:cNvPr>
              <p:cNvSpPr/>
              <p:nvPr/>
            </p:nvSpPr>
            <p:spPr>
              <a:xfrm>
                <a:off x="1272935" y="1394085"/>
                <a:ext cx="9658708" cy="4676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result for stratospheric balloon cartoon">
                <a:extLst>
                  <a:ext uri="{FF2B5EF4-FFF2-40B4-BE49-F238E27FC236}">
                    <a16:creationId xmlns:a16="http://schemas.microsoft.com/office/drawing/2014/main" id="{E843ED92-28F5-48FE-8355-5A5C0729A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419" y="1998375"/>
                <a:ext cx="1445302" cy="24111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stratospheric balloon cartoon">
                <a:extLst>
                  <a:ext uri="{FF2B5EF4-FFF2-40B4-BE49-F238E27FC236}">
                    <a16:creationId xmlns:a16="http://schemas.microsoft.com/office/drawing/2014/main" id="{0C379735-5ED8-4DD5-87BD-7B8756C02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192" y="1394085"/>
                <a:ext cx="1445302" cy="24111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tratospheric balloon cartoon">
                <a:extLst>
                  <a:ext uri="{FF2B5EF4-FFF2-40B4-BE49-F238E27FC236}">
                    <a16:creationId xmlns:a16="http://schemas.microsoft.com/office/drawing/2014/main" id="{5BE5D1D9-1065-4FD3-BB59-7D6FDC0984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130"/>
              <a:stretch/>
            </p:blipFill>
            <p:spPr bwMode="auto">
              <a:xfrm>
                <a:off x="10196414" y="3765352"/>
                <a:ext cx="735229" cy="24111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tratospheric balloon cartoon">
                <a:extLst>
                  <a:ext uri="{FF2B5EF4-FFF2-40B4-BE49-F238E27FC236}">
                    <a16:creationId xmlns:a16="http://schemas.microsoft.com/office/drawing/2014/main" id="{417EB6EC-5D47-4A84-87C2-CD4CECA1E6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1292877" y="3705526"/>
                <a:ext cx="722651" cy="241115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51A926B7-FDE9-4FE0-BB5F-1825F87F742B}"/>
                </a:ext>
              </a:extLst>
            </p:cNvPr>
            <p:cNvSpPr txBox="1"/>
            <p:nvPr/>
          </p:nvSpPr>
          <p:spPr>
            <a:xfrm>
              <a:off x="4664210" y="5256874"/>
              <a:ext cx="1711189" cy="413806"/>
            </a:xfrm>
            <a:prstGeom prst="rect">
              <a:avLst/>
            </a:prstGeom>
            <a:noFill/>
          </p:spPr>
          <p:txBody>
            <a:bodyPr wrap="square" rtlCol="0">
              <a:spAutoFit/>
            </a:bodyPr>
            <a:lstStyle/>
            <a:p>
              <a:r>
                <a:rPr lang="en-CA"/>
                <a:t>Time (min)</a:t>
              </a:r>
              <a:endParaRPr lang="en-US"/>
            </a:p>
          </p:txBody>
        </p:sp>
        <p:sp>
          <p:nvSpPr>
            <p:cNvPr id="13" name="TextBox 12">
              <a:extLst>
                <a:ext uri="{FF2B5EF4-FFF2-40B4-BE49-F238E27FC236}">
                  <a16:creationId xmlns:a16="http://schemas.microsoft.com/office/drawing/2014/main" id="{5EF6E801-85AB-4854-A4A6-6D1FF68BB73A}"/>
                </a:ext>
              </a:extLst>
            </p:cNvPr>
            <p:cNvSpPr txBox="1"/>
            <p:nvPr/>
          </p:nvSpPr>
          <p:spPr>
            <a:xfrm rot="16200000">
              <a:off x="-229333" y="2637555"/>
              <a:ext cx="1961527" cy="413806"/>
            </a:xfrm>
            <a:prstGeom prst="rect">
              <a:avLst/>
            </a:prstGeom>
            <a:noFill/>
          </p:spPr>
          <p:txBody>
            <a:bodyPr wrap="square" rtlCol="0">
              <a:spAutoFit/>
            </a:bodyPr>
            <a:lstStyle/>
            <a:p>
              <a:r>
                <a:rPr lang="en-CA"/>
                <a:t>Altitude (km)</a:t>
              </a:r>
              <a:endParaRPr lang="en-US"/>
            </a:p>
          </p:txBody>
        </p:sp>
        <p:sp>
          <p:nvSpPr>
            <p:cNvPr id="15" name="TextBox 14">
              <a:extLst>
                <a:ext uri="{FF2B5EF4-FFF2-40B4-BE49-F238E27FC236}">
                  <a16:creationId xmlns:a16="http://schemas.microsoft.com/office/drawing/2014/main" id="{4AB8F1D8-BAFD-4DAE-9175-8600E0D7D0CA}"/>
                </a:ext>
              </a:extLst>
            </p:cNvPr>
            <p:cNvSpPr txBox="1"/>
            <p:nvPr/>
          </p:nvSpPr>
          <p:spPr>
            <a:xfrm>
              <a:off x="3177272" y="4193313"/>
              <a:ext cx="343205" cy="369332"/>
            </a:xfrm>
            <a:prstGeom prst="rect">
              <a:avLst/>
            </a:prstGeom>
            <a:noFill/>
          </p:spPr>
          <p:txBody>
            <a:bodyPr wrap="square" rtlCol="0">
              <a:spAutoFit/>
            </a:bodyPr>
            <a:lstStyle/>
            <a:p>
              <a:r>
                <a:rPr lang="en-CA">
                  <a:solidFill>
                    <a:schemeClr val="bg1"/>
                  </a:solidFill>
                </a:rPr>
                <a:t>1</a:t>
              </a:r>
              <a:endParaRPr lang="en-US">
                <a:solidFill>
                  <a:schemeClr val="bg1"/>
                </a:solidFill>
              </a:endParaRPr>
            </a:p>
          </p:txBody>
        </p:sp>
        <p:sp>
          <p:nvSpPr>
            <p:cNvPr id="17" name="TextBox 16">
              <a:extLst>
                <a:ext uri="{FF2B5EF4-FFF2-40B4-BE49-F238E27FC236}">
                  <a16:creationId xmlns:a16="http://schemas.microsoft.com/office/drawing/2014/main" id="{D905F4DC-C6C5-4FC5-B209-DAA1D531C819}"/>
                </a:ext>
              </a:extLst>
            </p:cNvPr>
            <p:cNvSpPr txBox="1"/>
            <p:nvPr/>
          </p:nvSpPr>
          <p:spPr>
            <a:xfrm>
              <a:off x="4834943" y="3552800"/>
              <a:ext cx="266963" cy="369332"/>
            </a:xfrm>
            <a:prstGeom prst="rect">
              <a:avLst/>
            </a:prstGeom>
            <a:noFill/>
          </p:spPr>
          <p:txBody>
            <a:bodyPr wrap="square" rtlCol="0">
              <a:spAutoFit/>
            </a:bodyPr>
            <a:lstStyle/>
            <a:p>
              <a:r>
                <a:rPr lang="en-CA">
                  <a:solidFill>
                    <a:schemeClr val="bg1"/>
                  </a:solidFill>
                </a:rPr>
                <a:t>2</a:t>
              </a:r>
              <a:endParaRPr lang="en-US">
                <a:solidFill>
                  <a:schemeClr val="bg1"/>
                </a:solidFill>
              </a:endParaRPr>
            </a:p>
          </p:txBody>
        </p:sp>
        <p:sp>
          <p:nvSpPr>
            <p:cNvPr id="18" name="TextBox 17">
              <a:extLst>
                <a:ext uri="{FF2B5EF4-FFF2-40B4-BE49-F238E27FC236}">
                  <a16:creationId xmlns:a16="http://schemas.microsoft.com/office/drawing/2014/main" id="{1B3763EF-5AD5-48A0-A81C-78045A2D4410}"/>
                </a:ext>
              </a:extLst>
            </p:cNvPr>
            <p:cNvSpPr txBox="1"/>
            <p:nvPr/>
          </p:nvSpPr>
          <p:spPr>
            <a:xfrm>
              <a:off x="6651113" y="3058366"/>
              <a:ext cx="264705" cy="369332"/>
            </a:xfrm>
            <a:prstGeom prst="rect">
              <a:avLst/>
            </a:prstGeom>
            <a:noFill/>
          </p:spPr>
          <p:txBody>
            <a:bodyPr wrap="square" rtlCol="0">
              <a:spAutoFit/>
            </a:bodyPr>
            <a:lstStyle/>
            <a:p>
              <a:r>
                <a:rPr lang="en-CA">
                  <a:solidFill>
                    <a:schemeClr val="bg1"/>
                  </a:solidFill>
                </a:rPr>
                <a:t>3</a:t>
              </a:r>
              <a:endParaRPr lang="en-US">
                <a:solidFill>
                  <a:schemeClr val="bg1"/>
                </a:solidFill>
              </a:endParaRPr>
            </a:p>
          </p:txBody>
        </p:sp>
        <p:sp>
          <p:nvSpPr>
            <p:cNvPr id="19" name="TextBox 18">
              <a:extLst>
                <a:ext uri="{FF2B5EF4-FFF2-40B4-BE49-F238E27FC236}">
                  <a16:creationId xmlns:a16="http://schemas.microsoft.com/office/drawing/2014/main" id="{4DD26983-E954-4AD5-8470-AB9283758830}"/>
                </a:ext>
              </a:extLst>
            </p:cNvPr>
            <p:cNvSpPr txBox="1"/>
            <p:nvPr/>
          </p:nvSpPr>
          <p:spPr>
            <a:xfrm>
              <a:off x="8477016" y="4694807"/>
              <a:ext cx="343235" cy="369332"/>
            </a:xfrm>
            <a:prstGeom prst="rect">
              <a:avLst/>
            </a:prstGeom>
            <a:noFill/>
          </p:spPr>
          <p:txBody>
            <a:bodyPr wrap="square" rtlCol="0">
              <a:spAutoFit/>
            </a:bodyPr>
            <a:lstStyle/>
            <a:p>
              <a:r>
                <a:rPr lang="en-CA">
                  <a:solidFill>
                    <a:schemeClr val="bg1"/>
                  </a:solidFill>
                </a:rPr>
                <a:t>F</a:t>
              </a:r>
              <a:endParaRPr lang="en-US">
                <a:solidFill>
                  <a:schemeClr val="bg1"/>
                </a:solidFill>
              </a:endParaRPr>
            </a:p>
          </p:txBody>
        </p:sp>
        <p:sp>
          <p:nvSpPr>
            <p:cNvPr id="20" name="TextBox 19">
              <a:extLst>
                <a:ext uri="{FF2B5EF4-FFF2-40B4-BE49-F238E27FC236}">
                  <a16:creationId xmlns:a16="http://schemas.microsoft.com/office/drawing/2014/main" id="{748F9AFF-3BD6-40F9-AD6E-DE870F387C5E}"/>
                </a:ext>
              </a:extLst>
            </p:cNvPr>
            <p:cNvSpPr txBox="1"/>
            <p:nvPr/>
          </p:nvSpPr>
          <p:spPr>
            <a:xfrm>
              <a:off x="1272935" y="4619446"/>
              <a:ext cx="365365" cy="369332"/>
            </a:xfrm>
            <a:prstGeom prst="rect">
              <a:avLst/>
            </a:prstGeom>
            <a:noFill/>
          </p:spPr>
          <p:txBody>
            <a:bodyPr wrap="square" rtlCol="0">
              <a:spAutoFit/>
            </a:bodyPr>
            <a:lstStyle/>
            <a:p>
              <a:r>
                <a:rPr lang="en-CA">
                  <a:solidFill>
                    <a:schemeClr val="bg1"/>
                  </a:solidFill>
                </a:rPr>
                <a:t>0</a:t>
              </a:r>
              <a:endParaRPr lang="en-US">
                <a:solidFill>
                  <a:schemeClr val="bg1"/>
                </a:solidFill>
              </a:endParaRPr>
            </a:p>
          </p:txBody>
        </p:sp>
      </p:grpSp>
      <p:graphicFrame>
        <p:nvGraphicFramePr>
          <p:cNvPr id="23" name="Table 22">
            <a:extLst>
              <a:ext uri="{FF2B5EF4-FFF2-40B4-BE49-F238E27FC236}">
                <a16:creationId xmlns:a16="http://schemas.microsoft.com/office/drawing/2014/main" id="{C770DC24-EC0E-4CC7-A4DB-CE63F84DA343}"/>
              </a:ext>
            </a:extLst>
          </p:cNvPr>
          <p:cNvGraphicFramePr>
            <a:graphicFrameLocks noGrp="1"/>
          </p:cNvGraphicFramePr>
          <p:nvPr>
            <p:extLst/>
          </p:nvPr>
        </p:nvGraphicFramePr>
        <p:xfrm>
          <a:off x="7661209" y="2010601"/>
          <a:ext cx="4310135" cy="2225040"/>
        </p:xfrm>
        <a:graphic>
          <a:graphicData uri="http://schemas.openxmlformats.org/drawingml/2006/table">
            <a:tbl>
              <a:tblPr firstRow="1" bandRow="1">
                <a:tableStyleId>{5C22544A-7EE6-4342-B048-85BDC9FD1C3A}</a:tableStyleId>
              </a:tblPr>
              <a:tblGrid>
                <a:gridCol w="928915">
                  <a:extLst>
                    <a:ext uri="{9D8B030D-6E8A-4147-A177-3AD203B41FA5}">
                      <a16:colId xmlns:a16="http://schemas.microsoft.com/office/drawing/2014/main" val="252360163"/>
                    </a:ext>
                  </a:extLst>
                </a:gridCol>
                <a:gridCol w="1065804">
                  <a:extLst>
                    <a:ext uri="{9D8B030D-6E8A-4147-A177-3AD203B41FA5}">
                      <a16:colId xmlns:a16="http://schemas.microsoft.com/office/drawing/2014/main" val="4008852534"/>
                    </a:ext>
                  </a:extLst>
                </a:gridCol>
                <a:gridCol w="2315416">
                  <a:extLst>
                    <a:ext uri="{9D8B030D-6E8A-4147-A177-3AD203B41FA5}">
                      <a16:colId xmlns:a16="http://schemas.microsoft.com/office/drawing/2014/main" val="2860199291"/>
                    </a:ext>
                  </a:extLst>
                </a:gridCol>
              </a:tblGrid>
              <a:tr h="370840">
                <a:tc>
                  <a:txBody>
                    <a:bodyPr/>
                    <a:lstStyle/>
                    <a:p>
                      <a:pPr algn="ctr"/>
                      <a:r>
                        <a:rPr lang="en-CA" sz="1600"/>
                        <a:t>Point</a:t>
                      </a:r>
                      <a:endParaRPr lang="en-US" sz="1600"/>
                    </a:p>
                  </a:txBody>
                  <a:tcPr/>
                </a:tc>
                <a:tc>
                  <a:txBody>
                    <a:bodyPr/>
                    <a:lstStyle/>
                    <a:p>
                      <a:pPr algn="ctr"/>
                      <a:r>
                        <a:rPr lang="en-CA" sz="1600"/>
                        <a:t>Altitude</a:t>
                      </a:r>
                      <a:endParaRPr lang="en-US" sz="1600"/>
                    </a:p>
                  </a:txBody>
                  <a:tcPr/>
                </a:tc>
                <a:tc>
                  <a:txBody>
                    <a:bodyPr/>
                    <a:lstStyle/>
                    <a:p>
                      <a:pPr algn="ctr"/>
                      <a:r>
                        <a:rPr lang="en-CA" sz="1600"/>
                        <a:t>Approximate Time</a:t>
                      </a:r>
                      <a:endParaRPr lang="en-US" sz="1600"/>
                    </a:p>
                  </a:txBody>
                  <a:tcPr/>
                </a:tc>
                <a:extLst>
                  <a:ext uri="{0D108BD9-81ED-4DB2-BD59-A6C34878D82A}">
                    <a16:rowId xmlns:a16="http://schemas.microsoft.com/office/drawing/2014/main" val="425773308"/>
                  </a:ext>
                </a:extLst>
              </a:tr>
              <a:tr h="370840">
                <a:tc>
                  <a:txBody>
                    <a:bodyPr/>
                    <a:lstStyle/>
                    <a:p>
                      <a:pPr algn="ctr"/>
                      <a:r>
                        <a:rPr lang="en-CA" sz="1600"/>
                        <a:t>0</a:t>
                      </a:r>
                      <a:endParaRPr lang="en-US" sz="1600"/>
                    </a:p>
                  </a:txBody>
                  <a:tcPr/>
                </a:tc>
                <a:tc>
                  <a:txBody>
                    <a:bodyPr/>
                    <a:lstStyle/>
                    <a:p>
                      <a:pPr algn="ctr"/>
                      <a:r>
                        <a:rPr lang="en-CA" sz="1600"/>
                        <a:t>0 km</a:t>
                      </a:r>
                      <a:endParaRPr lang="en-US" sz="1600"/>
                    </a:p>
                  </a:txBody>
                  <a:tcPr/>
                </a:tc>
                <a:tc>
                  <a:txBody>
                    <a:bodyPr/>
                    <a:lstStyle/>
                    <a:p>
                      <a:pPr algn="ctr"/>
                      <a:r>
                        <a:rPr lang="en-CA" sz="1600"/>
                        <a:t>0 min</a:t>
                      </a:r>
                      <a:endParaRPr lang="en-US" sz="1600"/>
                    </a:p>
                  </a:txBody>
                  <a:tcPr/>
                </a:tc>
                <a:extLst>
                  <a:ext uri="{0D108BD9-81ED-4DB2-BD59-A6C34878D82A}">
                    <a16:rowId xmlns:a16="http://schemas.microsoft.com/office/drawing/2014/main" val="1724440424"/>
                  </a:ext>
                </a:extLst>
              </a:tr>
              <a:tr h="370840">
                <a:tc>
                  <a:txBody>
                    <a:bodyPr/>
                    <a:lstStyle/>
                    <a:p>
                      <a:pPr algn="ctr"/>
                      <a:r>
                        <a:rPr lang="en-CA" sz="1600"/>
                        <a:t>1</a:t>
                      </a:r>
                      <a:endParaRPr lang="en-US" sz="1600"/>
                    </a:p>
                  </a:txBody>
                  <a:tcPr/>
                </a:tc>
                <a:tc>
                  <a:txBody>
                    <a:bodyPr/>
                    <a:lstStyle/>
                    <a:p>
                      <a:pPr algn="ctr"/>
                      <a:r>
                        <a:rPr lang="en-CA" sz="1600"/>
                        <a:t>10 km</a:t>
                      </a:r>
                      <a:endParaRPr lang="en-US" sz="1600"/>
                    </a:p>
                  </a:txBody>
                  <a:tcPr/>
                </a:tc>
                <a:tc>
                  <a:txBody>
                    <a:bodyPr/>
                    <a:lstStyle/>
                    <a:p>
                      <a:pPr algn="ctr"/>
                      <a:r>
                        <a:rPr lang="en-CA" sz="1600"/>
                        <a:t>30 min</a:t>
                      </a:r>
                      <a:endParaRPr lang="en-US" sz="1600"/>
                    </a:p>
                  </a:txBody>
                  <a:tcPr/>
                </a:tc>
                <a:extLst>
                  <a:ext uri="{0D108BD9-81ED-4DB2-BD59-A6C34878D82A}">
                    <a16:rowId xmlns:a16="http://schemas.microsoft.com/office/drawing/2014/main" val="3869529412"/>
                  </a:ext>
                </a:extLst>
              </a:tr>
              <a:tr h="370840">
                <a:tc>
                  <a:txBody>
                    <a:bodyPr/>
                    <a:lstStyle/>
                    <a:p>
                      <a:pPr algn="ctr"/>
                      <a:r>
                        <a:rPr lang="en-CA" sz="1600"/>
                        <a:t>2</a:t>
                      </a:r>
                      <a:endParaRPr lang="en-US" sz="1600"/>
                    </a:p>
                  </a:txBody>
                  <a:tcPr/>
                </a:tc>
                <a:tc>
                  <a:txBody>
                    <a:bodyPr/>
                    <a:lstStyle/>
                    <a:p>
                      <a:pPr algn="ctr"/>
                      <a:r>
                        <a:rPr lang="en-CA" sz="1600"/>
                        <a:t>20 km</a:t>
                      </a:r>
                      <a:endParaRPr lang="en-US" sz="1600"/>
                    </a:p>
                  </a:txBody>
                  <a:tcPr/>
                </a:tc>
                <a:tc>
                  <a:txBody>
                    <a:bodyPr/>
                    <a:lstStyle/>
                    <a:p>
                      <a:pPr algn="ctr"/>
                      <a:r>
                        <a:rPr lang="en-CA" sz="1600"/>
                        <a:t>60 min</a:t>
                      </a:r>
                      <a:endParaRPr lang="en-US" sz="1600"/>
                    </a:p>
                  </a:txBody>
                  <a:tcPr/>
                </a:tc>
                <a:extLst>
                  <a:ext uri="{0D108BD9-81ED-4DB2-BD59-A6C34878D82A}">
                    <a16:rowId xmlns:a16="http://schemas.microsoft.com/office/drawing/2014/main" val="227232397"/>
                  </a:ext>
                </a:extLst>
              </a:tr>
              <a:tr h="370840">
                <a:tc>
                  <a:txBody>
                    <a:bodyPr/>
                    <a:lstStyle/>
                    <a:p>
                      <a:pPr algn="ctr"/>
                      <a:r>
                        <a:rPr lang="en-CA" sz="1600"/>
                        <a:t>3</a:t>
                      </a:r>
                      <a:endParaRPr lang="en-US" sz="1600"/>
                    </a:p>
                  </a:txBody>
                  <a:tcPr/>
                </a:tc>
                <a:tc>
                  <a:txBody>
                    <a:bodyPr/>
                    <a:lstStyle/>
                    <a:p>
                      <a:pPr algn="ctr"/>
                      <a:r>
                        <a:rPr lang="en-CA" sz="1600"/>
                        <a:t>30 km</a:t>
                      </a:r>
                      <a:endParaRPr lang="en-US" sz="1600"/>
                    </a:p>
                  </a:txBody>
                  <a:tcPr/>
                </a:tc>
                <a:tc>
                  <a:txBody>
                    <a:bodyPr/>
                    <a:lstStyle/>
                    <a:p>
                      <a:pPr algn="ctr"/>
                      <a:r>
                        <a:rPr lang="en-CA" sz="1600"/>
                        <a:t>90 min</a:t>
                      </a:r>
                      <a:endParaRPr lang="en-US" sz="1600"/>
                    </a:p>
                  </a:txBody>
                  <a:tcPr/>
                </a:tc>
                <a:extLst>
                  <a:ext uri="{0D108BD9-81ED-4DB2-BD59-A6C34878D82A}">
                    <a16:rowId xmlns:a16="http://schemas.microsoft.com/office/drawing/2014/main" val="2812796483"/>
                  </a:ext>
                </a:extLst>
              </a:tr>
              <a:tr h="370840">
                <a:tc>
                  <a:txBody>
                    <a:bodyPr/>
                    <a:lstStyle/>
                    <a:p>
                      <a:pPr algn="ctr"/>
                      <a:r>
                        <a:rPr lang="en-CA" sz="1600"/>
                        <a:t>F</a:t>
                      </a:r>
                      <a:endParaRPr lang="en-US" sz="1600"/>
                    </a:p>
                  </a:txBody>
                  <a:tcPr/>
                </a:tc>
                <a:tc>
                  <a:txBody>
                    <a:bodyPr/>
                    <a:lstStyle/>
                    <a:p>
                      <a:pPr algn="ctr"/>
                      <a:r>
                        <a:rPr lang="en-CA" sz="1600"/>
                        <a:t>0 km</a:t>
                      </a:r>
                      <a:endParaRPr lang="en-US" sz="1600"/>
                    </a:p>
                  </a:txBody>
                  <a:tcPr/>
                </a:tc>
                <a:tc>
                  <a:txBody>
                    <a:bodyPr/>
                    <a:lstStyle/>
                    <a:p>
                      <a:pPr algn="ctr"/>
                      <a:r>
                        <a:rPr lang="en-CA" sz="1600"/>
                        <a:t>9–12 hrs</a:t>
                      </a:r>
                      <a:endParaRPr lang="en-US" sz="1600"/>
                    </a:p>
                  </a:txBody>
                  <a:tcPr/>
                </a:tc>
                <a:extLst>
                  <a:ext uri="{0D108BD9-81ED-4DB2-BD59-A6C34878D82A}">
                    <a16:rowId xmlns:a16="http://schemas.microsoft.com/office/drawing/2014/main" val="1711171139"/>
                  </a:ext>
                </a:extLst>
              </a:tr>
            </a:tbl>
          </a:graphicData>
        </a:graphic>
      </p:graphicFrame>
      <p:cxnSp>
        <p:nvCxnSpPr>
          <p:cNvPr id="26" name="Straight Arrow Connector 25">
            <a:extLst>
              <a:ext uri="{FF2B5EF4-FFF2-40B4-BE49-F238E27FC236}">
                <a16:creationId xmlns:a16="http://schemas.microsoft.com/office/drawing/2014/main" id="{7BF7EE2D-28C2-4223-B3D7-3C19460419E8}"/>
              </a:ext>
            </a:extLst>
          </p:cNvPr>
          <p:cNvCxnSpPr>
            <a:cxnSpLocks/>
          </p:cNvCxnSpPr>
          <p:nvPr/>
        </p:nvCxnSpPr>
        <p:spPr>
          <a:xfrm flipV="1">
            <a:off x="650123" y="1440656"/>
            <a:ext cx="0" cy="326512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5FE48F-5125-4323-A864-9B7C5FDD96FE}"/>
              </a:ext>
            </a:extLst>
          </p:cNvPr>
          <p:cNvCxnSpPr>
            <a:cxnSpLocks/>
          </p:cNvCxnSpPr>
          <p:nvPr/>
        </p:nvCxnSpPr>
        <p:spPr>
          <a:xfrm>
            <a:off x="650121" y="4705777"/>
            <a:ext cx="670646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DEB1FAD-2C3F-43EE-A9D9-1F56100C45E3}"/>
              </a:ext>
            </a:extLst>
          </p:cNvPr>
          <p:cNvSpPr txBox="1"/>
          <p:nvPr/>
        </p:nvSpPr>
        <p:spPr>
          <a:xfrm>
            <a:off x="582744" y="5347241"/>
            <a:ext cx="6685485" cy="1200329"/>
          </a:xfrm>
          <a:prstGeom prst="rect">
            <a:avLst/>
          </a:prstGeom>
          <a:noFill/>
        </p:spPr>
        <p:txBody>
          <a:bodyPr wrap="square" rtlCol="0" anchor="t">
            <a:spAutoFit/>
          </a:bodyPr>
          <a:lstStyle/>
          <a:p>
            <a:r>
              <a:rPr lang="en-CA"/>
              <a:t>Chambers sample at 3 points during ascension</a:t>
            </a:r>
          </a:p>
          <a:p>
            <a:pPr marL="285750" indent="-285750">
              <a:buFont typeface="Arial" panose="020B0604020202020204" pitchFamily="34" charset="0"/>
              <a:buChar char="•"/>
            </a:pPr>
            <a:r>
              <a:rPr lang="en-CA"/>
              <a:t>One control chamber on board (blank sample)</a:t>
            </a:r>
          </a:p>
          <a:p>
            <a:pPr marL="285750" indent="-285750">
              <a:buFont typeface="Arial" panose="020B0604020202020204" pitchFamily="34" charset="0"/>
              <a:buChar char="•"/>
            </a:pPr>
            <a:r>
              <a:rPr lang="en-CA"/>
              <a:t>One control chamber on the ground (ground sample)</a:t>
            </a:r>
          </a:p>
          <a:p>
            <a:pPr marL="285750" indent="-285750">
              <a:buFont typeface="Arial" panose="020B0604020202020204" pitchFamily="34" charset="0"/>
              <a:buChar char="•"/>
            </a:pPr>
            <a:r>
              <a:rPr lang="en-CA"/>
              <a:t>Sampling chambers active for ~3-4 km</a:t>
            </a:r>
            <a:endParaRPr lang="en-US"/>
          </a:p>
        </p:txBody>
      </p:sp>
    </p:spTree>
    <p:extLst>
      <p:ext uri="{BB962C8B-B14F-4D97-AF65-F5344CB8AC3E}">
        <p14:creationId xmlns:p14="http://schemas.microsoft.com/office/powerpoint/2010/main" val="423549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Previous Work (Bryan et al. 2014)</a:t>
            </a:r>
            <a:endParaRPr lang="en-US"/>
          </a:p>
          <a:p>
            <a:pPr algn="l"/>
            <a:endParaRPr lang="en-US">
              <a:cs typeface="Calibri"/>
            </a:endParaRPr>
          </a:p>
        </p:txBody>
      </p:sp>
      <p:grpSp>
        <p:nvGrpSpPr>
          <p:cNvPr id="28" name="Group 27">
            <a:extLst>
              <a:ext uri="{FF2B5EF4-FFF2-40B4-BE49-F238E27FC236}">
                <a16:creationId xmlns:a16="http://schemas.microsoft.com/office/drawing/2014/main" id="{5BA720AB-EC31-45E1-9F57-87F677E541D0}"/>
              </a:ext>
            </a:extLst>
          </p:cNvPr>
          <p:cNvGrpSpPr/>
          <p:nvPr/>
        </p:nvGrpSpPr>
        <p:grpSpPr>
          <a:xfrm>
            <a:off x="280466" y="1318005"/>
            <a:ext cx="6287124" cy="5242917"/>
            <a:chOff x="2472129" y="1259949"/>
            <a:chExt cx="6287124" cy="5242917"/>
          </a:xfrm>
        </p:grpSpPr>
        <p:pic>
          <p:nvPicPr>
            <p:cNvPr id="2" name="Picture 1">
              <a:extLst>
                <a:ext uri="{FF2B5EF4-FFF2-40B4-BE49-F238E27FC236}">
                  <a16:creationId xmlns:a16="http://schemas.microsoft.com/office/drawing/2014/main" id="{C526D3E9-6CB4-4887-B1CA-F20354905164}"/>
                </a:ext>
              </a:extLst>
            </p:cNvPr>
            <p:cNvPicPr>
              <a:picLocks noChangeAspect="1"/>
            </p:cNvPicPr>
            <p:nvPr/>
          </p:nvPicPr>
          <p:blipFill>
            <a:blip r:embed="rId3"/>
            <a:stretch>
              <a:fillRect/>
            </a:stretch>
          </p:blipFill>
          <p:spPr>
            <a:xfrm>
              <a:off x="4038600" y="2416701"/>
              <a:ext cx="4114800" cy="3181350"/>
            </a:xfrm>
            <a:prstGeom prst="rect">
              <a:avLst/>
            </a:prstGeom>
          </p:spPr>
        </p:pic>
        <p:sp>
          <p:nvSpPr>
            <p:cNvPr id="4" name="TextBox 3">
              <a:extLst>
                <a:ext uri="{FF2B5EF4-FFF2-40B4-BE49-F238E27FC236}">
                  <a16:creationId xmlns:a16="http://schemas.microsoft.com/office/drawing/2014/main" id="{A0B51483-0F7D-42DC-A741-4AA9B88BF9E5}"/>
                </a:ext>
              </a:extLst>
            </p:cNvPr>
            <p:cNvSpPr txBox="1"/>
            <p:nvPr/>
          </p:nvSpPr>
          <p:spPr>
            <a:xfrm>
              <a:off x="4059242" y="5598050"/>
              <a:ext cx="1923738" cy="338554"/>
            </a:xfrm>
            <a:prstGeom prst="rect">
              <a:avLst/>
            </a:prstGeom>
            <a:noFill/>
          </p:spPr>
          <p:txBody>
            <a:bodyPr wrap="square" rtlCol="0">
              <a:spAutoFit/>
            </a:bodyPr>
            <a:lstStyle/>
            <a:p>
              <a:r>
                <a:rPr lang="en-CA" sz="1600"/>
                <a:t>Bryan et al. 2014</a:t>
              </a:r>
              <a:endParaRPr lang="en-US" sz="1600"/>
            </a:p>
          </p:txBody>
        </p:sp>
        <p:sp>
          <p:nvSpPr>
            <p:cNvPr id="9" name="TextBox 8">
              <a:extLst>
                <a:ext uri="{FF2B5EF4-FFF2-40B4-BE49-F238E27FC236}">
                  <a16:creationId xmlns:a16="http://schemas.microsoft.com/office/drawing/2014/main" id="{AB903744-9D28-4343-8500-B7B6D94DA25E}"/>
                </a:ext>
              </a:extLst>
            </p:cNvPr>
            <p:cNvSpPr txBox="1"/>
            <p:nvPr/>
          </p:nvSpPr>
          <p:spPr>
            <a:xfrm>
              <a:off x="4494549" y="1259949"/>
              <a:ext cx="3197903" cy="461665"/>
            </a:xfrm>
            <a:prstGeom prst="rect">
              <a:avLst/>
            </a:prstGeom>
            <a:noFill/>
            <a:ln>
              <a:solidFill>
                <a:schemeClr val="tx1"/>
              </a:solidFill>
            </a:ln>
          </p:spPr>
          <p:txBody>
            <a:bodyPr wrap="square" rtlCol="0">
              <a:spAutoFit/>
            </a:bodyPr>
            <a:lstStyle/>
            <a:p>
              <a:r>
                <a:rPr lang="en-CA" sz="2400"/>
                <a:t>Sampling chambers</a:t>
              </a:r>
              <a:endParaRPr lang="en-US" sz="2400"/>
            </a:p>
          </p:txBody>
        </p:sp>
        <p:cxnSp>
          <p:nvCxnSpPr>
            <p:cNvPr id="11" name="Straight Connector 10">
              <a:extLst>
                <a:ext uri="{FF2B5EF4-FFF2-40B4-BE49-F238E27FC236}">
                  <a16:creationId xmlns:a16="http://schemas.microsoft.com/office/drawing/2014/main" id="{CDC64F50-CA09-4C7E-B425-A8E6EB2B5A59}"/>
                </a:ext>
              </a:extLst>
            </p:cNvPr>
            <p:cNvCxnSpPr>
              <a:stCxn id="5" idx="0"/>
              <a:endCxn id="9" idx="2"/>
            </p:cNvCxnSpPr>
            <p:nvPr/>
          </p:nvCxnSpPr>
          <p:spPr>
            <a:xfrm flipV="1">
              <a:off x="4497049" y="1721614"/>
              <a:ext cx="1596452" cy="1066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CA28F6-1860-4A00-A55A-1922D3098B91}"/>
                </a:ext>
              </a:extLst>
            </p:cNvPr>
            <p:cNvCxnSpPr>
              <a:cxnSpLocks/>
              <a:stCxn id="6" idx="0"/>
              <a:endCxn id="9" idx="2"/>
            </p:cNvCxnSpPr>
            <p:nvPr/>
          </p:nvCxnSpPr>
          <p:spPr>
            <a:xfrm flipH="1" flipV="1">
              <a:off x="6093501" y="1721614"/>
              <a:ext cx="1601451" cy="1066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6F3244C-1BE9-4648-96C9-C43EF75A01AE}"/>
                </a:ext>
              </a:extLst>
            </p:cNvPr>
            <p:cNvSpPr txBox="1"/>
            <p:nvPr/>
          </p:nvSpPr>
          <p:spPr>
            <a:xfrm>
              <a:off x="5561350" y="6041201"/>
              <a:ext cx="3197903" cy="461665"/>
            </a:xfrm>
            <a:prstGeom prst="rect">
              <a:avLst/>
            </a:prstGeom>
            <a:noFill/>
            <a:ln>
              <a:solidFill>
                <a:schemeClr val="tx1"/>
              </a:solidFill>
            </a:ln>
          </p:spPr>
          <p:txBody>
            <a:bodyPr wrap="square" rtlCol="0">
              <a:spAutoFit/>
            </a:bodyPr>
            <a:lstStyle/>
            <a:p>
              <a:r>
                <a:rPr lang="en-CA" sz="2400"/>
                <a:t>Electronics Housing</a:t>
              </a:r>
              <a:endParaRPr lang="en-US" sz="2400"/>
            </a:p>
          </p:txBody>
        </p:sp>
        <p:cxnSp>
          <p:nvCxnSpPr>
            <p:cNvPr id="17" name="Straight Connector 16">
              <a:extLst>
                <a:ext uri="{FF2B5EF4-FFF2-40B4-BE49-F238E27FC236}">
                  <a16:creationId xmlns:a16="http://schemas.microsoft.com/office/drawing/2014/main" id="{10635AB0-D62C-4A05-9D43-DB6C9C0DAAD1}"/>
                </a:ext>
              </a:extLst>
            </p:cNvPr>
            <p:cNvCxnSpPr>
              <a:cxnSpLocks/>
              <a:stCxn id="7" idx="2"/>
              <a:endCxn id="15" idx="0"/>
            </p:cNvCxnSpPr>
            <p:nvPr/>
          </p:nvCxnSpPr>
          <p:spPr>
            <a:xfrm>
              <a:off x="6059181" y="5367220"/>
              <a:ext cx="1101121" cy="6739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9C3E3C9-F6C4-4C6D-A45A-DCAE43524AFD}"/>
                </a:ext>
              </a:extLst>
            </p:cNvPr>
            <p:cNvSpPr txBox="1"/>
            <p:nvPr/>
          </p:nvSpPr>
          <p:spPr>
            <a:xfrm>
              <a:off x="2472129" y="3090683"/>
              <a:ext cx="1260422" cy="369332"/>
            </a:xfrm>
            <a:prstGeom prst="rect">
              <a:avLst/>
            </a:prstGeom>
            <a:noFill/>
          </p:spPr>
          <p:txBody>
            <a:bodyPr wrap="square" rtlCol="0">
              <a:spAutoFit/>
            </a:bodyPr>
            <a:lstStyle/>
            <a:p>
              <a:r>
                <a:rPr lang="en-CA"/>
                <a:t>Top View</a:t>
              </a:r>
              <a:endParaRPr lang="en-US"/>
            </a:p>
          </p:txBody>
        </p:sp>
        <p:sp>
          <p:nvSpPr>
            <p:cNvPr id="21" name="TextBox 20">
              <a:extLst>
                <a:ext uri="{FF2B5EF4-FFF2-40B4-BE49-F238E27FC236}">
                  <a16:creationId xmlns:a16="http://schemas.microsoft.com/office/drawing/2014/main" id="{9E02A251-623F-4047-9374-86256BC83AB3}"/>
                </a:ext>
              </a:extLst>
            </p:cNvPr>
            <p:cNvSpPr txBox="1"/>
            <p:nvPr/>
          </p:nvSpPr>
          <p:spPr>
            <a:xfrm>
              <a:off x="2546455" y="4449457"/>
              <a:ext cx="1260422" cy="369332"/>
            </a:xfrm>
            <a:prstGeom prst="rect">
              <a:avLst/>
            </a:prstGeom>
            <a:noFill/>
          </p:spPr>
          <p:txBody>
            <a:bodyPr wrap="square" rtlCol="0">
              <a:spAutoFit/>
            </a:bodyPr>
            <a:lstStyle/>
            <a:p>
              <a:r>
                <a:rPr lang="en-CA"/>
                <a:t>Side View</a:t>
              </a:r>
              <a:endParaRPr lang="en-US"/>
            </a:p>
          </p:txBody>
        </p:sp>
        <p:cxnSp>
          <p:nvCxnSpPr>
            <p:cNvPr id="23" name="Straight Connector 22">
              <a:extLst>
                <a:ext uri="{FF2B5EF4-FFF2-40B4-BE49-F238E27FC236}">
                  <a16:creationId xmlns:a16="http://schemas.microsoft.com/office/drawing/2014/main" id="{AF6A056F-90D2-45EE-BBC5-346B9A85FDF7}"/>
                </a:ext>
              </a:extLst>
            </p:cNvPr>
            <p:cNvCxnSpPr>
              <a:cxnSpLocks/>
            </p:cNvCxnSpPr>
            <p:nvPr/>
          </p:nvCxnSpPr>
          <p:spPr>
            <a:xfrm flipV="1">
              <a:off x="3690243" y="4133998"/>
              <a:ext cx="4747093" cy="10577"/>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D69C77B-5458-41CF-850E-B6CC7EF91536}"/>
                </a:ext>
              </a:extLst>
            </p:cNvPr>
            <p:cNvSpPr/>
            <p:nvPr/>
          </p:nvSpPr>
          <p:spPr>
            <a:xfrm>
              <a:off x="3962399" y="2788170"/>
              <a:ext cx="1069299" cy="97436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BAE838-5439-4060-9ED2-499D56EE28E0}"/>
                </a:ext>
              </a:extLst>
            </p:cNvPr>
            <p:cNvSpPr/>
            <p:nvPr/>
          </p:nvSpPr>
          <p:spPr>
            <a:xfrm>
              <a:off x="7160302" y="2788169"/>
              <a:ext cx="1069299" cy="97436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8CCC7E-1A02-4692-85F0-65512F20AD4B}"/>
                </a:ext>
              </a:extLst>
            </p:cNvPr>
            <p:cNvSpPr/>
            <p:nvPr/>
          </p:nvSpPr>
          <p:spPr>
            <a:xfrm>
              <a:off x="5197246" y="4197874"/>
              <a:ext cx="1723869" cy="116934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570ACF1E-AF09-40E2-97E6-A70793927CEC}"/>
              </a:ext>
            </a:extLst>
          </p:cNvPr>
          <p:cNvSpPr txBox="1"/>
          <p:nvPr/>
        </p:nvSpPr>
        <p:spPr>
          <a:xfrm>
            <a:off x="7023540" y="1807754"/>
            <a:ext cx="4484914" cy="1569660"/>
          </a:xfrm>
          <a:prstGeom prst="rect">
            <a:avLst/>
          </a:prstGeom>
          <a:noFill/>
        </p:spPr>
        <p:txBody>
          <a:bodyPr wrap="square" rtlCol="0">
            <a:spAutoFit/>
          </a:bodyPr>
          <a:lstStyle/>
          <a:p>
            <a:r>
              <a:rPr lang="en-CA" sz="2400"/>
              <a:t>Determine the utility of their proposed method for sampling microbial aerosols via sounding balloon flights</a:t>
            </a:r>
            <a:endParaRPr lang="en-US" sz="2400"/>
          </a:p>
        </p:txBody>
      </p:sp>
      <p:sp>
        <p:nvSpPr>
          <p:cNvPr id="32" name="TextBox 31">
            <a:extLst>
              <a:ext uri="{FF2B5EF4-FFF2-40B4-BE49-F238E27FC236}">
                <a16:creationId xmlns:a16="http://schemas.microsoft.com/office/drawing/2014/main" id="{A263B205-FAEC-4B40-83D5-2972DD662B58}"/>
              </a:ext>
            </a:extLst>
          </p:cNvPr>
          <p:cNvSpPr txBox="1"/>
          <p:nvPr/>
        </p:nvSpPr>
        <p:spPr>
          <a:xfrm>
            <a:off x="6688713" y="1190157"/>
            <a:ext cx="2960914" cy="584775"/>
          </a:xfrm>
          <a:prstGeom prst="rect">
            <a:avLst/>
          </a:prstGeom>
          <a:noFill/>
        </p:spPr>
        <p:txBody>
          <a:bodyPr wrap="square" rtlCol="0">
            <a:spAutoFit/>
          </a:bodyPr>
          <a:lstStyle/>
          <a:p>
            <a:r>
              <a:rPr lang="en-CA" sz="3200" u="sng"/>
              <a:t>Objective</a:t>
            </a:r>
            <a:endParaRPr lang="en-US" sz="3200" u="sng"/>
          </a:p>
        </p:txBody>
      </p:sp>
      <p:sp>
        <p:nvSpPr>
          <p:cNvPr id="33" name="TextBox 32">
            <a:extLst>
              <a:ext uri="{FF2B5EF4-FFF2-40B4-BE49-F238E27FC236}">
                <a16:creationId xmlns:a16="http://schemas.microsoft.com/office/drawing/2014/main" id="{2E9A3D97-2399-461F-85DB-C92645768EDB}"/>
              </a:ext>
            </a:extLst>
          </p:cNvPr>
          <p:cNvSpPr txBox="1"/>
          <p:nvPr/>
        </p:nvSpPr>
        <p:spPr>
          <a:xfrm>
            <a:off x="6688713" y="3536650"/>
            <a:ext cx="2960914" cy="584775"/>
          </a:xfrm>
          <a:prstGeom prst="rect">
            <a:avLst/>
          </a:prstGeom>
          <a:noFill/>
        </p:spPr>
        <p:txBody>
          <a:bodyPr wrap="square" rtlCol="0">
            <a:spAutoFit/>
          </a:bodyPr>
          <a:lstStyle/>
          <a:p>
            <a:r>
              <a:rPr lang="en-CA" sz="3200" u="sng"/>
              <a:t>Results</a:t>
            </a:r>
            <a:endParaRPr lang="en-US" sz="3200" u="sng"/>
          </a:p>
        </p:txBody>
      </p:sp>
      <p:sp>
        <p:nvSpPr>
          <p:cNvPr id="34" name="TextBox 33">
            <a:extLst>
              <a:ext uri="{FF2B5EF4-FFF2-40B4-BE49-F238E27FC236}">
                <a16:creationId xmlns:a16="http://schemas.microsoft.com/office/drawing/2014/main" id="{A611BC91-3116-4813-A221-C8AC978A2EE9}"/>
              </a:ext>
            </a:extLst>
          </p:cNvPr>
          <p:cNvSpPr txBox="1"/>
          <p:nvPr/>
        </p:nvSpPr>
        <p:spPr>
          <a:xfrm>
            <a:off x="7023540" y="4049827"/>
            <a:ext cx="4484914" cy="830997"/>
          </a:xfrm>
          <a:prstGeom prst="rect">
            <a:avLst/>
          </a:prstGeom>
          <a:noFill/>
        </p:spPr>
        <p:txBody>
          <a:bodyPr wrap="square" rtlCol="0">
            <a:spAutoFit/>
          </a:bodyPr>
          <a:lstStyle/>
          <a:p>
            <a:r>
              <a:rPr lang="en-CA" sz="2400"/>
              <a:t>Sampled an average of 520 cells per individual rod</a:t>
            </a:r>
            <a:endParaRPr lang="en-US" sz="2400"/>
          </a:p>
        </p:txBody>
      </p:sp>
      <p:sp>
        <p:nvSpPr>
          <p:cNvPr id="35" name="TextBox 34">
            <a:extLst>
              <a:ext uri="{FF2B5EF4-FFF2-40B4-BE49-F238E27FC236}">
                <a16:creationId xmlns:a16="http://schemas.microsoft.com/office/drawing/2014/main" id="{18B42F24-912F-4F93-B75E-DA240E90E5EB}"/>
              </a:ext>
            </a:extLst>
          </p:cNvPr>
          <p:cNvSpPr txBox="1"/>
          <p:nvPr/>
        </p:nvSpPr>
        <p:spPr>
          <a:xfrm>
            <a:off x="7023540" y="5019201"/>
            <a:ext cx="4484914" cy="830997"/>
          </a:xfrm>
          <a:prstGeom prst="rect">
            <a:avLst/>
          </a:prstGeom>
          <a:noFill/>
        </p:spPr>
        <p:txBody>
          <a:bodyPr wrap="square" rtlCol="0" anchor="t">
            <a:spAutoFit/>
          </a:bodyPr>
          <a:lstStyle/>
          <a:p>
            <a:r>
              <a:rPr lang="en-CA" sz="2400"/>
              <a:t>*Did not characterize the variety of cells in detail*</a:t>
            </a:r>
            <a:endParaRPr lang="en-US" sz="2400"/>
          </a:p>
        </p:txBody>
      </p:sp>
    </p:spTree>
    <p:extLst>
      <p:ext uri="{BB962C8B-B14F-4D97-AF65-F5344CB8AC3E}">
        <p14:creationId xmlns:p14="http://schemas.microsoft.com/office/powerpoint/2010/main" val="252329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Overall Project Objectives</a:t>
            </a:r>
            <a:endParaRPr lang="en-US"/>
          </a:p>
          <a:p>
            <a:pPr algn="l"/>
            <a:endParaRPr lang="en-US">
              <a:cs typeface="Calibri"/>
            </a:endParaRPr>
          </a:p>
        </p:txBody>
      </p:sp>
      <p:sp>
        <p:nvSpPr>
          <p:cNvPr id="2" name="TextBox 1">
            <a:extLst>
              <a:ext uri="{FF2B5EF4-FFF2-40B4-BE49-F238E27FC236}">
                <a16:creationId xmlns:a16="http://schemas.microsoft.com/office/drawing/2014/main" id="{622140E5-9D55-43F8-A86B-9454C340B4E3}"/>
              </a:ext>
            </a:extLst>
          </p:cNvPr>
          <p:cNvSpPr txBox="1"/>
          <p:nvPr/>
        </p:nvSpPr>
        <p:spPr>
          <a:xfrm>
            <a:off x="1085374" y="2420135"/>
            <a:ext cx="9612869" cy="32624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1. </a:t>
            </a:r>
            <a:r>
              <a:rPr lang="en-US" sz="2800"/>
              <a:t>Iterate the method for sampling microbial aerosols developed by Bryan et al. (2014).</a:t>
            </a:r>
          </a:p>
          <a:p>
            <a:pPr marL="1257300" lvl="2" indent="-342900">
              <a:buFont typeface="Arial" panose="020B0604020202020204" pitchFamily="34" charset="0"/>
              <a:buChar char="•"/>
            </a:pPr>
            <a:r>
              <a:rPr lang="en-US" sz="2200"/>
              <a:t>Longer flight duration</a:t>
            </a:r>
          </a:p>
          <a:p>
            <a:pPr marL="1257300" lvl="2" indent="-342900">
              <a:buFont typeface="Arial" panose="020B0604020202020204" pitchFamily="34" charset="0"/>
              <a:buChar char="•"/>
            </a:pPr>
            <a:r>
              <a:rPr lang="en-US" sz="2200"/>
              <a:t>Higher sampling resolution</a:t>
            </a:r>
          </a:p>
          <a:p>
            <a:pPr marL="1257300" lvl="2" indent="-342900">
              <a:buFont typeface="Arial" panose="020B0604020202020204" pitchFamily="34" charset="0"/>
              <a:buChar char="•"/>
            </a:pPr>
            <a:r>
              <a:rPr lang="en-US" sz="2200"/>
              <a:t>Stratospheric balloon platform</a:t>
            </a:r>
          </a:p>
          <a:p>
            <a:endParaRPr lang="en-US" sz="2800"/>
          </a:p>
          <a:p>
            <a:r>
              <a:rPr lang="en-US" sz="2800"/>
              <a:t>2. Characterize the sampled microbial population at different altitudes during ascent</a:t>
            </a:r>
          </a:p>
        </p:txBody>
      </p:sp>
      <p:cxnSp>
        <p:nvCxnSpPr>
          <p:cNvPr id="5" name="Straight Connector 4">
            <a:extLst>
              <a:ext uri="{FF2B5EF4-FFF2-40B4-BE49-F238E27FC236}">
                <a16:creationId xmlns:a16="http://schemas.microsoft.com/office/drawing/2014/main" id="{7BA5317B-C97D-438B-A370-D769E19498C7}"/>
              </a:ext>
            </a:extLst>
          </p:cNvPr>
          <p:cNvCxnSpPr/>
          <p:nvPr/>
        </p:nvCxnSpPr>
        <p:spPr>
          <a:xfrm>
            <a:off x="683581" y="2175030"/>
            <a:ext cx="102480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847868-E674-4ECB-A909-613E90B5BD55}"/>
              </a:ext>
            </a:extLst>
          </p:cNvPr>
          <p:cNvCxnSpPr/>
          <p:nvPr/>
        </p:nvCxnSpPr>
        <p:spPr>
          <a:xfrm>
            <a:off x="756249" y="5786675"/>
            <a:ext cx="102480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19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Threshold Objectives</a:t>
            </a:r>
            <a:endParaRPr lang="en-US"/>
          </a:p>
          <a:p>
            <a:pPr algn="l"/>
            <a:endParaRPr lang="en-US">
              <a:cs typeface="Calibri"/>
            </a:endParaRPr>
          </a:p>
        </p:txBody>
      </p:sp>
      <p:sp>
        <p:nvSpPr>
          <p:cNvPr id="25" name="TextBox 24">
            <a:extLst>
              <a:ext uri="{FF2B5EF4-FFF2-40B4-BE49-F238E27FC236}">
                <a16:creationId xmlns:a16="http://schemas.microsoft.com/office/drawing/2014/main" id="{6DEB1FAD-2C3F-43EE-A9D9-1F56100C45E3}"/>
              </a:ext>
            </a:extLst>
          </p:cNvPr>
          <p:cNvSpPr txBox="1"/>
          <p:nvPr/>
        </p:nvSpPr>
        <p:spPr>
          <a:xfrm>
            <a:off x="319653" y="1809647"/>
            <a:ext cx="6218075" cy="3785652"/>
          </a:xfrm>
          <a:prstGeom prst="rect">
            <a:avLst/>
          </a:prstGeom>
          <a:noFill/>
        </p:spPr>
        <p:txBody>
          <a:bodyPr wrap="square" rtlCol="0" anchor="t">
            <a:spAutoFit/>
          </a:bodyPr>
          <a:lstStyle/>
          <a:p>
            <a:r>
              <a:rPr lang="en-CA" sz="2400"/>
              <a:t>1. Chambers sample at 3 points during ascension</a:t>
            </a:r>
          </a:p>
          <a:p>
            <a:endParaRPr lang="en-CA" sz="2400"/>
          </a:p>
          <a:p>
            <a:r>
              <a:rPr lang="en-CA" sz="2400"/>
              <a:t>2. One control chamber on board (blank sample)</a:t>
            </a:r>
          </a:p>
          <a:p>
            <a:endParaRPr lang="en-CA" sz="2400"/>
          </a:p>
          <a:p>
            <a:r>
              <a:rPr lang="en-CA" sz="2400"/>
              <a:t>3. One control chamber on the ground (ground sample)</a:t>
            </a:r>
          </a:p>
          <a:p>
            <a:endParaRPr lang="en-CA" sz="2400"/>
          </a:p>
          <a:p>
            <a:r>
              <a:rPr lang="en-CA" sz="2400"/>
              <a:t>4. Sampling chambers active for ~3-4 km</a:t>
            </a:r>
            <a:endParaRPr lang="en-US" sz="2400"/>
          </a:p>
        </p:txBody>
      </p:sp>
      <p:grpSp>
        <p:nvGrpSpPr>
          <p:cNvPr id="24" name="Group 23">
            <a:extLst>
              <a:ext uri="{FF2B5EF4-FFF2-40B4-BE49-F238E27FC236}">
                <a16:creationId xmlns:a16="http://schemas.microsoft.com/office/drawing/2014/main" id="{BDD2D07A-313B-4930-9B11-B33161D353B8}"/>
              </a:ext>
            </a:extLst>
          </p:cNvPr>
          <p:cNvGrpSpPr/>
          <p:nvPr/>
        </p:nvGrpSpPr>
        <p:grpSpPr>
          <a:xfrm>
            <a:off x="6843161" y="1174631"/>
            <a:ext cx="4941087" cy="5184474"/>
            <a:chOff x="6843161" y="1174631"/>
            <a:chExt cx="4941087" cy="5184474"/>
          </a:xfrm>
        </p:grpSpPr>
        <p:sp>
          <p:nvSpPr>
            <p:cNvPr id="28" name="Rectangle 27">
              <a:extLst>
                <a:ext uri="{FF2B5EF4-FFF2-40B4-BE49-F238E27FC236}">
                  <a16:creationId xmlns:a16="http://schemas.microsoft.com/office/drawing/2014/main" id="{EA89C49D-6697-43DF-8B21-233BAA5053FA}"/>
                </a:ext>
              </a:extLst>
            </p:cNvPr>
            <p:cNvSpPr/>
            <p:nvPr/>
          </p:nvSpPr>
          <p:spPr>
            <a:xfrm>
              <a:off x="6844188" y="1174631"/>
              <a:ext cx="4940060" cy="518447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stratospheric balloon cartoon">
              <a:extLst>
                <a:ext uri="{FF2B5EF4-FFF2-40B4-BE49-F238E27FC236}">
                  <a16:creationId xmlns:a16="http://schemas.microsoft.com/office/drawing/2014/main" id="{2652DDBE-F6C1-4032-A223-7E8767E58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526" y="1318399"/>
              <a:ext cx="774226" cy="126879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stratospheric balloon cartoon">
              <a:extLst>
                <a:ext uri="{FF2B5EF4-FFF2-40B4-BE49-F238E27FC236}">
                  <a16:creationId xmlns:a16="http://schemas.microsoft.com/office/drawing/2014/main" id="{CEDB6EF0-4E90-4403-B5BB-6B2536EC5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432" y="2560756"/>
              <a:ext cx="774226" cy="12687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stratospheric balloon cartoon">
              <a:extLst>
                <a:ext uri="{FF2B5EF4-FFF2-40B4-BE49-F238E27FC236}">
                  <a16:creationId xmlns:a16="http://schemas.microsoft.com/office/drawing/2014/main" id="{B286273D-1ACF-40B1-83D3-7B34174BD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960" y="3702473"/>
              <a:ext cx="774226" cy="12687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stratospheric balloon cartoon">
              <a:extLst>
                <a:ext uri="{FF2B5EF4-FFF2-40B4-BE49-F238E27FC236}">
                  <a16:creationId xmlns:a16="http://schemas.microsoft.com/office/drawing/2014/main" id="{55EA812E-258A-4DC2-932D-2017DAAEE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540" y="4850350"/>
              <a:ext cx="774226" cy="126879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DA772522-BD6B-4328-A5E0-8776DE25934A}"/>
                </a:ext>
              </a:extLst>
            </p:cNvPr>
            <p:cNvSpPr/>
            <p:nvPr/>
          </p:nvSpPr>
          <p:spPr>
            <a:xfrm>
              <a:off x="6843161" y="6049582"/>
              <a:ext cx="4940060" cy="30747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B3F7F6D-E76F-422E-9CF9-46D4185816A1}"/>
                </a:ext>
              </a:extLst>
            </p:cNvPr>
            <p:cNvSpPr txBox="1"/>
            <p:nvPr/>
          </p:nvSpPr>
          <p:spPr>
            <a:xfrm>
              <a:off x="7742748" y="4967917"/>
              <a:ext cx="3693003"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bg1"/>
                  </a:solidFill>
                </a:rPr>
                <a:t>Point 0</a:t>
              </a:r>
            </a:p>
            <a:p>
              <a:r>
                <a:rPr lang="en-US">
                  <a:solidFill>
                    <a:schemeClr val="bg1"/>
                  </a:solidFill>
                </a:rPr>
                <a:t>0 km (Pre-flight ground sample)</a:t>
              </a:r>
            </a:p>
          </p:txBody>
        </p:sp>
        <p:sp>
          <p:nvSpPr>
            <p:cNvPr id="35" name="TextBox 34">
              <a:extLst>
                <a:ext uri="{FF2B5EF4-FFF2-40B4-BE49-F238E27FC236}">
                  <a16:creationId xmlns:a16="http://schemas.microsoft.com/office/drawing/2014/main" id="{4608AA38-169C-4D37-95FE-B9ED3B4D368F}"/>
                </a:ext>
              </a:extLst>
            </p:cNvPr>
            <p:cNvSpPr txBox="1"/>
            <p:nvPr/>
          </p:nvSpPr>
          <p:spPr>
            <a:xfrm>
              <a:off x="7742748" y="3832106"/>
              <a:ext cx="341893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bg1"/>
                  </a:solidFill>
                </a:rPr>
                <a:t>Point 1</a:t>
              </a:r>
            </a:p>
            <a:p>
              <a:r>
                <a:rPr lang="en-US">
                  <a:solidFill>
                    <a:schemeClr val="bg1"/>
                  </a:solidFill>
                </a:rPr>
                <a:t>10 km (30 min)</a:t>
              </a:r>
            </a:p>
          </p:txBody>
        </p:sp>
        <p:sp>
          <p:nvSpPr>
            <p:cNvPr id="36" name="TextBox 35">
              <a:extLst>
                <a:ext uri="{FF2B5EF4-FFF2-40B4-BE49-F238E27FC236}">
                  <a16:creationId xmlns:a16="http://schemas.microsoft.com/office/drawing/2014/main" id="{344D1F1B-D3C3-47BD-AA19-5EA2AE257962}"/>
                </a:ext>
              </a:extLst>
            </p:cNvPr>
            <p:cNvSpPr txBox="1"/>
            <p:nvPr/>
          </p:nvSpPr>
          <p:spPr>
            <a:xfrm>
              <a:off x="7742747" y="2710672"/>
              <a:ext cx="341893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bg1"/>
                  </a:solidFill>
                </a:rPr>
                <a:t>Point 2</a:t>
              </a:r>
            </a:p>
            <a:p>
              <a:r>
                <a:rPr lang="en-US">
                  <a:solidFill>
                    <a:schemeClr val="bg1"/>
                  </a:solidFill>
                </a:rPr>
                <a:t>20 km (60 min)</a:t>
              </a:r>
            </a:p>
          </p:txBody>
        </p:sp>
        <p:sp>
          <p:nvSpPr>
            <p:cNvPr id="37" name="TextBox 36">
              <a:extLst>
                <a:ext uri="{FF2B5EF4-FFF2-40B4-BE49-F238E27FC236}">
                  <a16:creationId xmlns:a16="http://schemas.microsoft.com/office/drawing/2014/main" id="{EDACE8BF-7A80-44AA-912A-7A0106F1DF70}"/>
                </a:ext>
              </a:extLst>
            </p:cNvPr>
            <p:cNvSpPr txBox="1"/>
            <p:nvPr/>
          </p:nvSpPr>
          <p:spPr>
            <a:xfrm>
              <a:off x="7742748" y="1402333"/>
              <a:ext cx="341893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bg1"/>
                  </a:solidFill>
                </a:rPr>
                <a:t>Point 3</a:t>
              </a:r>
            </a:p>
            <a:p>
              <a:r>
                <a:rPr lang="en-US">
                  <a:solidFill>
                    <a:schemeClr val="bg1"/>
                  </a:solidFill>
                </a:rPr>
                <a:t>30 km (90 min)</a:t>
              </a:r>
            </a:p>
          </p:txBody>
        </p:sp>
      </p:grpSp>
    </p:spTree>
    <p:extLst>
      <p:ext uri="{BB962C8B-B14F-4D97-AF65-F5344CB8AC3E}">
        <p14:creationId xmlns:p14="http://schemas.microsoft.com/office/powerpoint/2010/main" val="3703111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System Specifications: Payload Layout</a:t>
            </a:r>
          </a:p>
          <a:p>
            <a:pPr algn="l"/>
            <a:endParaRPr lang="en-US">
              <a:cs typeface="Calibri"/>
            </a:endParaRPr>
          </a:p>
        </p:txBody>
      </p:sp>
      <p:sp>
        <p:nvSpPr>
          <p:cNvPr id="5" name="TextBox 4">
            <a:extLst>
              <a:ext uri="{FF2B5EF4-FFF2-40B4-BE49-F238E27FC236}">
                <a16:creationId xmlns:a16="http://schemas.microsoft.com/office/drawing/2014/main" id="{4D905E4D-F6FE-47B4-AB33-CA54077ECF3E}"/>
              </a:ext>
            </a:extLst>
          </p:cNvPr>
          <p:cNvSpPr txBox="1"/>
          <p:nvPr/>
        </p:nvSpPr>
        <p:spPr>
          <a:xfrm>
            <a:off x="5872205" y="5524157"/>
            <a:ext cx="5447956"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Sample Chamber with Actuator</a:t>
            </a:r>
          </a:p>
          <a:p>
            <a:pPr marL="285750" indent="-285750">
              <a:buFont typeface="Arial"/>
              <a:buChar char="•"/>
            </a:pPr>
            <a:r>
              <a:rPr lang="en-US"/>
              <a:t>actuator shown in extended position</a:t>
            </a:r>
          </a:p>
          <a:p>
            <a:pPr marL="285750" indent="-285750">
              <a:buFont typeface="Arial"/>
              <a:buChar char="•"/>
            </a:pPr>
            <a:endParaRPr lang="en-US"/>
          </a:p>
          <a:p>
            <a:pPr marL="285750" indent="-285750">
              <a:buFont typeface="Arial"/>
              <a:buChar char="•"/>
            </a:pPr>
            <a:endParaRPr lang="en-US"/>
          </a:p>
        </p:txBody>
      </p:sp>
      <p:sp>
        <p:nvSpPr>
          <p:cNvPr id="8" name="TextBox 7">
            <a:extLst>
              <a:ext uri="{FF2B5EF4-FFF2-40B4-BE49-F238E27FC236}">
                <a16:creationId xmlns:a16="http://schemas.microsoft.com/office/drawing/2014/main" id="{DD2D6AAE-F61C-4A13-8B12-C4F35389225A}"/>
              </a:ext>
            </a:extLst>
          </p:cNvPr>
          <p:cNvSpPr txBox="1"/>
          <p:nvPr/>
        </p:nvSpPr>
        <p:spPr>
          <a:xfrm>
            <a:off x="102057" y="886367"/>
            <a:ext cx="6629056"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Pelican Case w/ Sample Chambers and Arduino</a:t>
            </a:r>
          </a:p>
          <a:p>
            <a:pPr marL="285750" indent="-285750">
              <a:buFont typeface="Arial"/>
              <a:buChar char="•"/>
            </a:pPr>
            <a:r>
              <a:rPr lang="en-US"/>
              <a:t>8 Chambers total, 1 Control Chamber (won't open)</a:t>
            </a:r>
          </a:p>
          <a:p>
            <a:pPr marL="285750" indent="-285750">
              <a:buFont typeface="Arial"/>
              <a:buChar char="•"/>
            </a:pPr>
            <a:r>
              <a:rPr lang="en-US"/>
              <a:t>Extra head space will be filled with wiring, insulation, and any required support structures</a:t>
            </a:r>
          </a:p>
          <a:p>
            <a:endParaRPr lang="en-US"/>
          </a:p>
        </p:txBody>
      </p:sp>
      <p:pic>
        <p:nvPicPr>
          <p:cNvPr id="15" name="Picture 15" descr="A close up of a map&#10;&#10;Description generated with high confidence">
            <a:extLst>
              <a:ext uri="{FF2B5EF4-FFF2-40B4-BE49-F238E27FC236}">
                <a16:creationId xmlns:a16="http://schemas.microsoft.com/office/drawing/2014/main" id="{5EEB082D-39A8-49EF-8114-0ADD24CA268B}"/>
              </a:ext>
            </a:extLst>
          </p:cNvPr>
          <p:cNvPicPr>
            <a:picLocks noChangeAspect="1"/>
          </p:cNvPicPr>
          <p:nvPr/>
        </p:nvPicPr>
        <p:blipFill>
          <a:blip r:embed="rId2"/>
          <a:stretch>
            <a:fillRect/>
          </a:stretch>
        </p:blipFill>
        <p:spPr>
          <a:xfrm>
            <a:off x="5994400" y="2125235"/>
            <a:ext cx="6032500" cy="3344131"/>
          </a:xfrm>
          <a:prstGeom prst="rect">
            <a:avLst/>
          </a:prstGeom>
        </p:spPr>
      </p:pic>
      <p:pic>
        <p:nvPicPr>
          <p:cNvPr id="19" name="Picture 19" descr="A close up of a map&#10;&#10;Description generated with very high confidence">
            <a:extLst>
              <a:ext uri="{FF2B5EF4-FFF2-40B4-BE49-F238E27FC236}">
                <a16:creationId xmlns:a16="http://schemas.microsoft.com/office/drawing/2014/main" id="{D06AB88F-E597-44F3-B357-35A96879493E}"/>
              </a:ext>
            </a:extLst>
          </p:cNvPr>
          <p:cNvPicPr>
            <a:picLocks noChangeAspect="1"/>
          </p:cNvPicPr>
          <p:nvPr/>
        </p:nvPicPr>
        <p:blipFill>
          <a:blip r:embed="rId3"/>
          <a:stretch>
            <a:fillRect/>
          </a:stretch>
        </p:blipFill>
        <p:spPr>
          <a:xfrm>
            <a:off x="163662" y="4882295"/>
            <a:ext cx="5346700" cy="4595515"/>
          </a:xfrm>
          <a:prstGeom prst="rect">
            <a:avLst/>
          </a:prstGeom>
        </p:spPr>
      </p:pic>
    </p:spTree>
    <p:extLst>
      <p:ext uri="{BB962C8B-B14F-4D97-AF65-F5344CB8AC3E}">
        <p14:creationId xmlns:p14="http://schemas.microsoft.com/office/powerpoint/2010/main" val="2813577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System Specifications: Sample Chamber</a:t>
            </a:r>
          </a:p>
          <a:p>
            <a:pPr algn="l"/>
            <a:endParaRPr lang="en-US">
              <a:cs typeface="Calibri"/>
            </a:endParaRPr>
          </a:p>
        </p:txBody>
      </p:sp>
      <p:sp>
        <p:nvSpPr>
          <p:cNvPr id="8" name="TextBox 7">
            <a:extLst>
              <a:ext uri="{FF2B5EF4-FFF2-40B4-BE49-F238E27FC236}">
                <a16:creationId xmlns:a16="http://schemas.microsoft.com/office/drawing/2014/main" id="{DD2D6AAE-F61C-4A13-8B12-C4F35389225A}"/>
              </a:ext>
            </a:extLst>
          </p:cNvPr>
          <p:cNvSpPr txBox="1"/>
          <p:nvPr/>
        </p:nvSpPr>
        <p:spPr>
          <a:xfrm>
            <a:off x="232122" y="2419615"/>
            <a:ext cx="5661024" cy="23237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600"/>
              </a:spcBef>
              <a:buFont typeface="Arial"/>
              <a:buChar char="•"/>
            </a:pPr>
            <a:r>
              <a:rPr lang="en-US" sz="2000"/>
              <a:t>5mm thick Aluminum Body</a:t>
            </a:r>
          </a:p>
          <a:p>
            <a:pPr marL="285750" indent="-285750">
              <a:spcBef>
                <a:spcPts val="600"/>
              </a:spcBef>
              <a:buFont typeface="Arial"/>
              <a:buChar char="•"/>
            </a:pPr>
            <a:r>
              <a:rPr lang="en-US" sz="2000"/>
              <a:t>Rubber </a:t>
            </a:r>
            <a:r>
              <a:rPr lang="en-US" sz="2000" err="1"/>
              <a:t>o-ring</a:t>
            </a:r>
            <a:r>
              <a:rPr lang="en-US" sz="2000"/>
              <a:t>-like seal</a:t>
            </a:r>
          </a:p>
          <a:p>
            <a:pPr marL="285750" indent="-285750">
              <a:spcBef>
                <a:spcPts val="600"/>
              </a:spcBef>
              <a:buFont typeface="Arial"/>
              <a:buChar char="•"/>
            </a:pPr>
            <a:r>
              <a:rPr lang="en-US" sz="2000"/>
              <a:t>Holds 20 </a:t>
            </a:r>
            <a:r>
              <a:rPr lang="en-US" sz="2000" err="1"/>
              <a:t>Rotorods</a:t>
            </a:r>
            <a:endParaRPr lang="en-US" sz="2000"/>
          </a:p>
          <a:p>
            <a:pPr marL="285750" indent="-285750">
              <a:spcBef>
                <a:spcPts val="600"/>
              </a:spcBef>
              <a:buFont typeface="Arial"/>
              <a:buChar char="•"/>
            </a:pPr>
            <a:r>
              <a:rPr lang="en-US" sz="2000"/>
              <a:t>Passively exposed to the outside air</a:t>
            </a:r>
          </a:p>
          <a:p>
            <a:pPr marL="285750" indent="-285750">
              <a:spcBef>
                <a:spcPts val="600"/>
              </a:spcBef>
              <a:buFont typeface="Arial"/>
              <a:buChar char="•"/>
            </a:pPr>
            <a:r>
              <a:rPr lang="en-US" sz="2000"/>
              <a:t>Held shut by actuator</a:t>
            </a:r>
          </a:p>
          <a:p>
            <a:pPr marL="285750" indent="-285750">
              <a:spcBef>
                <a:spcPts val="600"/>
              </a:spcBef>
              <a:buFont typeface="Arial"/>
              <a:buChar char="•"/>
            </a:pPr>
            <a:r>
              <a:rPr lang="en-US" sz="2000"/>
              <a:t>Manufactured by local machine shop</a:t>
            </a:r>
          </a:p>
        </p:txBody>
      </p:sp>
      <p:pic>
        <p:nvPicPr>
          <p:cNvPr id="2" name="Picture 3">
            <a:extLst>
              <a:ext uri="{FF2B5EF4-FFF2-40B4-BE49-F238E27FC236}">
                <a16:creationId xmlns:a16="http://schemas.microsoft.com/office/drawing/2014/main" id="{61347935-6D06-4657-8281-037B44A6541B}"/>
              </a:ext>
            </a:extLst>
          </p:cNvPr>
          <p:cNvPicPr>
            <a:picLocks noChangeAspect="1"/>
          </p:cNvPicPr>
          <p:nvPr/>
        </p:nvPicPr>
        <p:blipFill>
          <a:blip r:embed="rId2"/>
          <a:stretch>
            <a:fillRect/>
          </a:stretch>
        </p:blipFill>
        <p:spPr>
          <a:xfrm>
            <a:off x="5818187" y="1679575"/>
            <a:ext cx="5661025" cy="4883150"/>
          </a:xfrm>
          <a:prstGeom prst="rect">
            <a:avLst/>
          </a:prstGeom>
        </p:spPr>
      </p:pic>
    </p:spTree>
    <p:extLst>
      <p:ext uri="{BB962C8B-B14F-4D97-AF65-F5344CB8AC3E}">
        <p14:creationId xmlns:p14="http://schemas.microsoft.com/office/powerpoint/2010/main" val="300721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System Specifications: On-board Computer and Data Handling</a:t>
            </a:r>
            <a:endParaRPr lang="en-US"/>
          </a:p>
          <a:p>
            <a:pPr algn="l"/>
            <a:endParaRPr lang="en-US">
              <a:cs typeface="Calibri"/>
            </a:endParaRPr>
          </a:p>
        </p:txBody>
      </p:sp>
      <p:pic>
        <p:nvPicPr>
          <p:cNvPr id="2" name="Picture 3" descr="A circuit board&#10;&#10;Description generated with very high confidence">
            <a:extLst>
              <a:ext uri="{FF2B5EF4-FFF2-40B4-BE49-F238E27FC236}">
                <a16:creationId xmlns:a16="http://schemas.microsoft.com/office/drawing/2014/main" id="{52CEAE94-9B4D-4C7E-A9A7-DA1CA515EAB9}"/>
              </a:ext>
            </a:extLst>
          </p:cNvPr>
          <p:cNvPicPr>
            <a:picLocks noChangeAspect="1"/>
          </p:cNvPicPr>
          <p:nvPr/>
        </p:nvPicPr>
        <p:blipFill>
          <a:blip r:embed="rId2"/>
          <a:stretch>
            <a:fillRect/>
          </a:stretch>
        </p:blipFill>
        <p:spPr>
          <a:xfrm>
            <a:off x="1095633" y="1662138"/>
            <a:ext cx="4576119" cy="2264182"/>
          </a:xfrm>
          <a:prstGeom prst="rect">
            <a:avLst/>
          </a:prstGeom>
        </p:spPr>
      </p:pic>
      <p:sp>
        <p:nvSpPr>
          <p:cNvPr id="5" name="TextBox 4">
            <a:extLst>
              <a:ext uri="{FF2B5EF4-FFF2-40B4-BE49-F238E27FC236}">
                <a16:creationId xmlns:a16="http://schemas.microsoft.com/office/drawing/2014/main" id="{4D905E4D-F6FE-47B4-AB33-CA54077ECF3E}"/>
              </a:ext>
            </a:extLst>
          </p:cNvPr>
          <p:cNvSpPr txBox="1"/>
          <p:nvPr/>
        </p:nvSpPr>
        <p:spPr>
          <a:xfrm>
            <a:off x="5809048" y="1662671"/>
            <a:ext cx="5447956"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Flight Computer: Arduino Mega 2560</a:t>
            </a:r>
          </a:p>
          <a:p>
            <a:pPr marL="285750" indent="-285750">
              <a:buFont typeface="Arial"/>
              <a:buChar char="•"/>
            </a:pPr>
            <a:r>
              <a:rPr lang="en-US"/>
              <a:t>Input Voltage: 12V @ ~25mA</a:t>
            </a:r>
          </a:p>
          <a:p>
            <a:pPr marL="285750" indent="-285750">
              <a:buFont typeface="Arial"/>
              <a:buChar char="•"/>
            </a:pPr>
            <a:r>
              <a:rPr lang="en-US"/>
              <a:t>54 GPIO pins</a:t>
            </a:r>
          </a:p>
          <a:p>
            <a:pPr marL="285750" indent="-285750">
              <a:buFont typeface="Arial"/>
              <a:buChar char="•"/>
            </a:pPr>
            <a:r>
              <a:rPr lang="en-US"/>
              <a:t>16 Analog Inputs</a:t>
            </a:r>
          </a:p>
          <a:p>
            <a:pPr marL="285750" indent="-285750">
              <a:buFont typeface="Arial"/>
              <a:buChar char="•"/>
            </a:pPr>
            <a:r>
              <a:rPr lang="en-US"/>
              <a:t>Operating Temperature: -40°C to 85°C</a:t>
            </a:r>
          </a:p>
          <a:p>
            <a:pPr marL="285750" indent="-285750">
              <a:buFont typeface="Arial"/>
              <a:buChar char="•"/>
            </a:pPr>
            <a:endParaRPr lang="en-US"/>
          </a:p>
          <a:p>
            <a:pPr marL="285750" indent="-285750">
              <a:buFont typeface="Arial"/>
              <a:buChar char="•"/>
            </a:pPr>
            <a:endParaRPr lang="en-US"/>
          </a:p>
        </p:txBody>
      </p:sp>
      <p:pic>
        <p:nvPicPr>
          <p:cNvPr id="6" name="Picture 6" descr="A circuit board&#10;&#10;Description generated with very high confidence">
            <a:extLst>
              <a:ext uri="{FF2B5EF4-FFF2-40B4-BE49-F238E27FC236}">
                <a16:creationId xmlns:a16="http://schemas.microsoft.com/office/drawing/2014/main" id="{381DA4AB-7DFA-4A0F-8696-4552506B13FF}"/>
              </a:ext>
            </a:extLst>
          </p:cNvPr>
          <p:cNvPicPr>
            <a:picLocks noChangeAspect="1"/>
          </p:cNvPicPr>
          <p:nvPr/>
        </p:nvPicPr>
        <p:blipFill>
          <a:blip r:embed="rId3"/>
          <a:stretch>
            <a:fillRect/>
          </a:stretch>
        </p:blipFill>
        <p:spPr>
          <a:xfrm>
            <a:off x="7311997" y="3922047"/>
            <a:ext cx="3429686" cy="2622078"/>
          </a:xfrm>
          <a:prstGeom prst="rect">
            <a:avLst/>
          </a:prstGeom>
        </p:spPr>
      </p:pic>
      <p:sp>
        <p:nvSpPr>
          <p:cNvPr id="8" name="TextBox 7">
            <a:extLst>
              <a:ext uri="{FF2B5EF4-FFF2-40B4-BE49-F238E27FC236}">
                <a16:creationId xmlns:a16="http://schemas.microsoft.com/office/drawing/2014/main" id="{DD2D6AAE-F61C-4A13-8B12-C4F35389225A}"/>
              </a:ext>
            </a:extLst>
          </p:cNvPr>
          <p:cNvSpPr txBox="1"/>
          <p:nvPr/>
        </p:nvSpPr>
        <p:spPr>
          <a:xfrm>
            <a:off x="2479360" y="4518223"/>
            <a:ext cx="5447956"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Ethernet Shield with W5500 Chipset</a:t>
            </a:r>
          </a:p>
          <a:p>
            <a:pPr marL="285750" indent="-285750">
              <a:buFont typeface="Arial"/>
              <a:buChar char="•"/>
            </a:pPr>
            <a:r>
              <a:rPr lang="en-US"/>
              <a:t>Input Voltage: 5V</a:t>
            </a:r>
          </a:p>
          <a:p>
            <a:pPr marL="285750" indent="-285750">
              <a:buFont typeface="Arial"/>
              <a:buChar char="•"/>
            </a:pPr>
            <a:r>
              <a:rPr lang="en-US"/>
              <a:t>Stacked on top of the Arduino</a:t>
            </a:r>
          </a:p>
          <a:p>
            <a:pPr marL="285750" indent="-285750">
              <a:buFont typeface="Arial"/>
              <a:buChar char="•"/>
            </a:pPr>
            <a:r>
              <a:rPr lang="en-US"/>
              <a:t>Data logging and Ethernet Interface</a:t>
            </a:r>
          </a:p>
          <a:p>
            <a:pPr marL="285750" indent="-285750">
              <a:buFont typeface="Arial"/>
              <a:buChar char="•"/>
            </a:pPr>
            <a:r>
              <a:rPr lang="en-US"/>
              <a:t>Contains microSD Card Slide</a:t>
            </a:r>
          </a:p>
        </p:txBody>
      </p:sp>
    </p:spTree>
    <p:extLst>
      <p:ext uri="{BB962C8B-B14F-4D97-AF65-F5344CB8AC3E}">
        <p14:creationId xmlns:p14="http://schemas.microsoft.com/office/powerpoint/2010/main" val="872604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2F3F8-5DDB-4528-B008-3424E4599F97}"/>
              </a:ext>
            </a:extLst>
          </p:cNvPr>
          <p:cNvSpPr txBox="1"/>
          <p:nvPr/>
        </p:nvSpPr>
        <p:spPr>
          <a:xfrm>
            <a:off x="1272935" y="252143"/>
            <a:ext cx="965870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Microsoft JhengHei"/>
                <a:ea typeface="Microsoft JhengHei"/>
              </a:rPr>
              <a:t>System Specifications: Sensors</a:t>
            </a:r>
            <a:endParaRPr lang="en-US"/>
          </a:p>
          <a:p>
            <a:pPr algn="l"/>
            <a:endParaRPr lang="en-US">
              <a:cs typeface="Calibri"/>
            </a:endParaRPr>
          </a:p>
        </p:txBody>
      </p:sp>
      <p:sp>
        <p:nvSpPr>
          <p:cNvPr id="5" name="TextBox 4">
            <a:extLst>
              <a:ext uri="{FF2B5EF4-FFF2-40B4-BE49-F238E27FC236}">
                <a16:creationId xmlns:a16="http://schemas.microsoft.com/office/drawing/2014/main" id="{4D905E4D-F6FE-47B4-AB33-CA54077ECF3E}"/>
              </a:ext>
            </a:extLst>
          </p:cNvPr>
          <p:cNvSpPr txBox="1"/>
          <p:nvPr/>
        </p:nvSpPr>
        <p:spPr>
          <a:xfrm>
            <a:off x="4339967" y="1257643"/>
            <a:ext cx="5447956"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BME 280 – Temperature, Humidity, Pressure Sensor</a:t>
            </a:r>
          </a:p>
          <a:p>
            <a:pPr marL="285750" indent="-285750">
              <a:buFont typeface="Arial"/>
              <a:buChar char="•"/>
            </a:pPr>
            <a:r>
              <a:rPr lang="en-US"/>
              <a:t>Interface: I2C or SPI</a:t>
            </a:r>
          </a:p>
        </p:txBody>
      </p:sp>
      <p:sp>
        <p:nvSpPr>
          <p:cNvPr id="8" name="TextBox 7">
            <a:extLst>
              <a:ext uri="{FF2B5EF4-FFF2-40B4-BE49-F238E27FC236}">
                <a16:creationId xmlns:a16="http://schemas.microsoft.com/office/drawing/2014/main" id="{DD2D6AAE-F61C-4A13-8B12-C4F35389225A}"/>
              </a:ext>
            </a:extLst>
          </p:cNvPr>
          <p:cNvSpPr txBox="1"/>
          <p:nvPr/>
        </p:nvSpPr>
        <p:spPr>
          <a:xfrm>
            <a:off x="3934711" y="3296278"/>
            <a:ext cx="5447956"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NEO-6M GPS Module</a:t>
            </a:r>
          </a:p>
          <a:p>
            <a:pPr marL="285750" indent="-285750">
              <a:buFont typeface="Arial"/>
              <a:buChar char="•"/>
            </a:pPr>
            <a:r>
              <a:rPr lang="en-US"/>
              <a:t>Interface: UART</a:t>
            </a:r>
          </a:p>
          <a:p>
            <a:pPr marL="285750" indent="-285750">
              <a:buFont typeface="Arial"/>
              <a:buChar char="•"/>
            </a:pPr>
            <a:endParaRPr lang="en-US"/>
          </a:p>
        </p:txBody>
      </p:sp>
      <p:pic>
        <p:nvPicPr>
          <p:cNvPr id="4" name="Picture 6" descr="A circuit board&#10;&#10;Description generated with very high confidence">
            <a:extLst>
              <a:ext uri="{FF2B5EF4-FFF2-40B4-BE49-F238E27FC236}">
                <a16:creationId xmlns:a16="http://schemas.microsoft.com/office/drawing/2014/main" id="{7B711004-E88B-40C8-AB0B-652E73C5764A}"/>
              </a:ext>
            </a:extLst>
          </p:cNvPr>
          <p:cNvPicPr>
            <a:picLocks noChangeAspect="1"/>
          </p:cNvPicPr>
          <p:nvPr/>
        </p:nvPicPr>
        <p:blipFill>
          <a:blip r:embed="rId2"/>
          <a:stretch>
            <a:fillRect/>
          </a:stretch>
        </p:blipFill>
        <p:spPr>
          <a:xfrm>
            <a:off x="2568833" y="1254698"/>
            <a:ext cx="1768390" cy="1520279"/>
          </a:xfrm>
          <a:prstGeom prst="rect">
            <a:avLst/>
          </a:prstGeom>
        </p:spPr>
      </p:pic>
      <p:pic>
        <p:nvPicPr>
          <p:cNvPr id="2" name="Picture 5" descr="A circuit board&#10;&#10;Description generated with very high confidence">
            <a:extLst>
              <a:ext uri="{FF2B5EF4-FFF2-40B4-BE49-F238E27FC236}">
                <a16:creationId xmlns:a16="http://schemas.microsoft.com/office/drawing/2014/main" id="{3FBB5A47-7ADA-4FB8-B4FA-7EE139D03C59}"/>
              </a:ext>
            </a:extLst>
          </p:cNvPr>
          <p:cNvPicPr>
            <a:picLocks noChangeAspect="1"/>
          </p:cNvPicPr>
          <p:nvPr/>
        </p:nvPicPr>
        <p:blipFill>
          <a:blip r:embed="rId3"/>
          <a:stretch>
            <a:fillRect/>
          </a:stretch>
        </p:blipFill>
        <p:spPr>
          <a:xfrm>
            <a:off x="6742671" y="2814362"/>
            <a:ext cx="2743200" cy="1778466"/>
          </a:xfrm>
          <a:prstGeom prst="rect">
            <a:avLst/>
          </a:prstGeom>
        </p:spPr>
      </p:pic>
      <p:pic>
        <p:nvPicPr>
          <p:cNvPr id="7" name="Picture 8" descr="A picture containing floor, indoor, small&#10;&#10;Description generated with high confidence">
            <a:extLst>
              <a:ext uri="{FF2B5EF4-FFF2-40B4-BE49-F238E27FC236}">
                <a16:creationId xmlns:a16="http://schemas.microsoft.com/office/drawing/2014/main" id="{5BC42715-8DE1-4389-BA09-50C41830E99D}"/>
              </a:ext>
            </a:extLst>
          </p:cNvPr>
          <p:cNvPicPr>
            <a:picLocks noChangeAspect="1"/>
          </p:cNvPicPr>
          <p:nvPr/>
        </p:nvPicPr>
        <p:blipFill>
          <a:blip r:embed="rId4"/>
          <a:stretch>
            <a:fillRect/>
          </a:stretch>
        </p:blipFill>
        <p:spPr>
          <a:xfrm>
            <a:off x="2294238" y="4510203"/>
            <a:ext cx="2743200" cy="2203647"/>
          </a:xfrm>
          <a:prstGeom prst="rect">
            <a:avLst/>
          </a:prstGeom>
        </p:spPr>
      </p:pic>
      <p:sp>
        <p:nvSpPr>
          <p:cNvPr id="10" name="TextBox 9">
            <a:extLst>
              <a:ext uri="{FF2B5EF4-FFF2-40B4-BE49-F238E27FC236}">
                <a16:creationId xmlns:a16="http://schemas.microsoft.com/office/drawing/2014/main" id="{61C07365-BA58-4547-84CE-970C03235DB7}"/>
              </a:ext>
            </a:extLst>
          </p:cNvPr>
          <p:cNvSpPr txBox="1"/>
          <p:nvPr/>
        </p:nvSpPr>
        <p:spPr>
          <a:xfrm>
            <a:off x="5149792" y="4957575"/>
            <a:ext cx="5447956"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Adafruit Mini Spy Camera</a:t>
            </a:r>
          </a:p>
          <a:p>
            <a:pPr marL="285750" indent="-285750">
              <a:buFont typeface="Arial"/>
              <a:buChar char="•"/>
            </a:pPr>
            <a:r>
              <a:rPr lang="en-US"/>
              <a:t>720p images or 480p Video</a:t>
            </a:r>
          </a:p>
          <a:p>
            <a:pPr marL="285750" indent="-285750">
              <a:buFont typeface="Arial"/>
              <a:buChar char="•"/>
            </a:pPr>
            <a:r>
              <a:rPr lang="en-US"/>
              <a:t>Interface: GPIO </a:t>
            </a:r>
          </a:p>
          <a:p>
            <a:pPr marL="285750" indent="-285750">
              <a:buFont typeface="Arial"/>
              <a:buChar char="•"/>
            </a:pPr>
            <a:r>
              <a:rPr lang="en-US"/>
              <a:t>Has onboard SD Card for picture/video storage</a:t>
            </a:r>
          </a:p>
          <a:p>
            <a:pPr marL="285750" indent="-285750">
              <a:buFont typeface="Arial"/>
              <a:buChar char="•"/>
            </a:pPr>
            <a:r>
              <a:rPr lang="en-US"/>
              <a:t>Input voltage: 3.7-5v</a:t>
            </a:r>
          </a:p>
        </p:txBody>
      </p:sp>
    </p:spTree>
    <p:extLst>
      <p:ext uri="{BB962C8B-B14F-4D97-AF65-F5344CB8AC3E}">
        <p14:creationId xmlns:p14="http://schemas.microsoft.com/office/powerpoint/2010/main" val="7205974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0</TotalTime>
  <Words>1520</Words>
  <Application>Microsoft Office PowerPoint</Application>
  <PresentationFormat>Widescreen</PresentationFormat>
  <Paragraphs>395</Paragraphs>
  <Slides>29</Slides>
  <Notes>2</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Matthew Svensson</cp:lastModifiedBy>
  <cp:revision>2</cp:revision>
  <dcterms:created xsi:type="dcterms:W3CDTF">2013-07-15T20:26:40Z</dcterms:created>
  <dcterms:modified xsi:type="dcterms:W3CDTF">2019-03-03T18:49:19Z</dcterms:modified>
</cp:coreProperties>
</file>